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6"/>
  </p:notesMasterIdLst>
  <p:sldIdLst>
    <p:sldId id="256" r:id="rId2"/>
    <p:sldId id="257" r:id="rId3"/>
    <p:sldId id="258" r:id="rId4"/>
    <p:sldId id="273" r:id="rId5"/>
    <p:sldId id="269" r:id="rId6"/>
    <p:sldId id="274" r:id="rId7"/>
    <p:sldId id="275" r:id="rId8"/>
    <p:sldId id="259" r:id="rId9"/>
    <p:sldId id="270" r:id="rId10"/>
    <p:sldId id="279" r:id="rId11"/>
    <p:sldId id="261" r:id="rId12"/>
    <p:sldId id="276" r:id="rId13"/>
    <p:sldId id="282" r:id="rId14"/>
    <p:sldId id="265" r:id="rId15"/>
    <p:sldId id="280" r:id="rId16"/>
    <p:sldId id="281" r:id="rId17"/>
    <p:sldId id="277" r:id="rId18"/>
    <p:sldId id="262" r:id="rId19"/>
    <p:sldId id="272" r:id="rId20"/>
    <p:sldId id="266" r:id="rId21"/>
    <p:sldId id="278" r:id="rId22"/>
    <p:sldId id="271" r:id="rId23"/>
    <p:sldId id="263" r:id="rId24"/>
    <p:sldId id="26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napToGrid="0" snapToObjects="1">
      <p:cViewPr varScale="1">
        <p:scale>
          <a:sx n="19" d="100"/>
          <a:sy n="19" d="100"/>
        </p:scale>
        <p:origin x="-104" y="-5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815E2-A6C4-4678-90FF-E0E422C7A76E}" type="datetimeFigureOut">
              <a:rPr lang="en-US" smtClean="0"/>
              <a:pPr/>
              <a:t>6/21/13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FF6EAB-196C-48B0-9F45-099DA828CD0B}" type="slidenum">
              <a:rPr lang="en-US" smtClean="0"/>
              <a:pPr/>
              <a:t>‹#›</a:t>
            </a:fld>
            <a:endParaRPr lang="en-US" dirty="0"/>
          </a:p>
        </p:txBody>
      </p:sp>
    </p:spTree>
    <p:extLst>
      <p:ext uri="{BB962C8B-B14F-4D97-AF65-F5344CB8AC3E}">
        <p14:creationId xmlns:p14="http://schemas.microsoft.com/office/powerpoint/2010/main" val="253579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D542A64-F7B7-9C47-829C-2FA0E66866E2}" type="datetimeFigureOut">
              <a:rPr lang="en-US" smtClean="0"/>
              <a:pPr/>
              <a:t>6/21/13</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01B1B28-C0C5-6A4F-B830-B7D9EDD6C15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542A64-F7B7-9C47-829C-2FA0E66866E2}" type="datetimeFigureOut">
              <a:rPr lang="en-US" smtClean="0"/>
              <a:pPr/>
              <a:t>6/21/13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01B1B28-C0C5-6A4F-B830-B7D9EDD6C15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D542A64-F7B7-9C47-829C-2FA0E66866E2}" type="datetimeFigureOut">
              <a:rPr lang="en-US" smtClean="0"/>
              <a:pPr/>
              <a:t>6/21/13</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01B1B28-C0C5-6A4F-B830-B7D9EDD6C15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542A64-F7B7-9C47-829C-2FA0E66866E2}" type="datetimeFigureOut">
              <a:rPr lang="en-US" smtClean="0"/>
              <a:pPr/>
              <a:t>6/21/13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01B1B28-C0C5-6A4F-B830-B7D9EDD6C15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D542A64-F7B7-9C47-829C-2FA0E66866E2}" type="datetimeFigureOut">
              <a:rPr lang="en-US" smtClean="0"/>
              <a:pPr/>
              <a:t>6/21/13</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A01B1B28-C0C5-6A4F-B830-B7D9EDD6C15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542A64-F7B7-9C47-829C-2FA0E66866E2}" type="datetimeFigureOut">
              <a:rPr lang="en-US" smtClean="0"/>
              <a:pPr/>
              <a:t>6/21/13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01B1B28-C0C5-6A4F-B830-B7D9EDD6C15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D542A64-F7B7-9C47-829C-2FA0E66866E2}" type="datetimeFigureOut">
              <a:rPr lang="en-US" smtClean="0"/>
              <a:pPr/>
              <a:t>6/21/13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A01B1B28-C0C5-6A4F-B830-B7D9EDD6C15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D542A64-F7B7-9C47-829C-2FA0E66866E2}" type="datetimeFigureOut">
              <a:rPr lang="en-US" smtClean="0"/>
              <a:pPr/>
              <a:t>6/21/13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A01B1B28-C0C5-6A4F-B830-B7D9EDD6C15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D542A64-F7B7-9C47-829C-2FA0E66866E2}" type="datetimeFigureOut">
              <a:rPr lang="en-US" smtClean="0"/>
              <a:pPr/>
              <a:t>6/21/13</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A01B1B28-C0C5-6A4F-B830-B7D9EDD6C15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542A64-F7B7-9C47-829C-2FA0E66866E2}" type="datetimeFigureOut">
              <a:rPr lang="en-US" smtClean="0"/>
              <a:pPr/>
              <a:t>6/21/13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01B1B28-C0C5-6A4F-B830-B7D9EDD6C15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D542A64-F7B7-9C47-829C-2FA0E66866E2}" type="datetimeFigureOut">
              <a:rPr lang="en-US" smtClean="0"/>
              <a:pPr/>
              <a:t>6/21/13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01B1B28-C0C5-6A4F-B830-B7D9EDD6C15C}"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D542A64-F7B7-9C47-829C-2FA0E66866E2}" type="datetimeFigureOut">
              <a:rPr lang="en-US" smtClean="0"/>
              <a:pPr/>
              <a:t>6/21/13</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01B1B28-C0C5-6A4F-B830-B7D9EDD6C15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MYOFASCiaL RELEASE</a:t>
            </a:r>
            <a:endParaRPr lang="en-US" dirty="0"/>
          </a:p>
        </p:txBody>
      </p:sp>
      <p:sp>
        <p:nvSpPr>
          <p:cNvPr id="3" name="Subtitle 2"/>
          <p:cNvSpPr>
            <a:spLocks noGrp="1"/>
          </p:cNvSpPr>
          <p:nvPr>
            <p:ph type="subTitle" idx="1"/>
          </p:nvPr>
        </p:nvSpPr>
        <p:spPr/>
        <p:txBody>
          <a:bodyPr/>
          <a:lstStyle/>
          <a:p>
            <a:r>
              <a:rPr lang="en-US" dirty="0" smtClean="0"/>
              <a:t>Performing Arts Physical Therapy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38" y="1607860"/>
            <a:ext cx="1685140" cy="3033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Contraindications for Myofascial release </a:t>
            </a:r>
            <a:r>
              <a:rPr lang="en-US" baseline="30000" dirty="0"/>
              <a:t>4</a:t>
            </a:r>
            <a:endParaRPr lang="en-US" dirty="0"/>
          </a:p>
        </p:txBody>
      </p:sp>
      <p:sp>
        <p:nvSpPr>
          <p:cNvPr id="3" name="Content Placeholder 2"/>
          <p:cNvSpPr>
            <a:spLocks noGrp="1"/>
          </p:cNvSpPr>
          <p:nvPr>
            <p:ph idx="1"/>
          </p:nvPr>
        </p:nvSpPr>
        <p:spPr/>
        <p:txBody>
          <a:bodyPr>
            <a:normAutofit fontScale="92500" lnSpcReduction="10000"/>
          </a:bodyPr>
          <a:lstStyle/>
          <a:p>
            <a:r>
              <a:rPr lang="en-US" dirty="0"/>
              <a:t>Contraindications include but are not limited to patients with: </a:t>
            </a:r>
          </a:p>
          <a:p>
            <a:pPr lvl="1"/>
            <a:r>
              <a:rPr lang="en-US" dirty="0"/>
              <a:t>Malignancy</a:t>
            </a:r>
          </a:p>
          <a:p>
            <a:pPr lvl="1"/>
            <a:r>
              <a:rPr lang="en-US" dirty="0"/>
              <a:t>Aneurysm</a:t>
            </a:r>
          </a:p>
          <a:p>
            <a:pPr lvl="1"/>
            <a:r>
              <a:rPr lang="en-US" dirty="0"/>
              <a:t>Acute rheumatoid arthritis</a:t>
            </a:r>
          </a:p>
          <a:p>
            <a:pPr lvl="1"/>
            <a:r>
              <a:rPr lang="en-US" dirty="0"/>
              <a:t>Advanced diabetes</a:t>
            </a:r>
          </a:p>
          <a:p>
            <a:pPr lvl="1"/>
            <a:r>
              <a:rPr lang="en-US" dirty="0"/>
              <a:t>Severe osteoporosis</a:t>
            </a:r>
          </a:p>
          <a:p>
            <a:pPr lvl="1"/>
            <a:r>
              <a:rPr lang="en-US" dirty="0"/>
              <a:t>Healing fractures</a:t>
            </a:r>
          </a:p>
          <a:p>
            <a:endParaRPr lang="en-US" dirty="0" smtClean="0"/>
          </a:p>
          <a:p>
            <a:r>
              <a:rPr lang="en-US" dirty="0" smtClean="0"/>
              <a:t>Please also note that there may be an initial feeling of soreness after treatment as the body accommodates to this new balanced state after it was used to the unbalanced state prior. </a:t>
            </a:r>
          </a:p>
        </p:txBody>
      </p:sp>
    </p:spTree>
    <p:extLst>
      <p:ext uri="{BB962C8B-B14F-4D97-AF65-F5344CB8AC3E}">
        <p14:creationId xmlns:p14="http://schemas.microsoft.com/office/powerpoint/2010/main" val="10272792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Procedures for treatment </a:t>
            </a:r>
            <a:r>
              <a:rPr lang="en-US" baseline="30000" dirty="0" smtClean="0"/>
              <a:t>1-5,7</a:t>
            </a:r>
            <a:endParaRPr lang="en-US" dirty="0"/>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dirty="0" smtClean="0"/>
              <a:t>Evaluate the patient.</a:t>
            </a:r>
          </a:p>
          <a:p>
            <a:pPr marL="514350" indent="-514350">
              <a:buFont typeface="+mj-lt"/>
              <a:buAutoNum type="arabicPeriod"/>
            </a:pPr>
            <a:endParaRPr lang="en-US" dirty="0" smtClean="0"/>
          </a:p>
          <a:p>
            <a:pPr marL="514350" indent="-514350">
              <a:buFont typeface="+mj-lt"/>
              <a:buAutoNum type="arabicPeriod"/>
            </a:pPr>
            <a:r>
              <a:rPr lang="en-US" dirty="0" smtClean="0"/>
              <a:t>Identify posture or range of motion imbalances.</a:t>
            </a:r>
          </a:p>
          <a:p>
            <a:pPr marL="514350" indent="-514350">
              <a:buFont typeface="+mj-lt"/>
              <a:buAutoNum type="arabicPeriod"/>
            </a:pPr>
            <a:endParaRPr lang="en-US" dirty="0" smtClean="0"/>
          </a:p>
          <a:p>
            <a:pPr marL="514350" indent="-514350">
              <a:buFont typeface="+mj-lt"/>
              <a:buAutoNum type="arabicPeriod"/>
            </a:pPr>
            <a:r>
              <a:rPr lang="en-US" dirty="0" smtClean="0"/>
              <a:t>Find the location of restriction.</a:t>
            </a:r>
          </a:p>
          <a:p>
            <a:pPr marL="514350" indent="-514350">
              <a:buFont typeface="+mj-lt"/>
              <a:buAutoNum type="arabicPeriod"/>
            </a:pPr>
            <a:endParaRPr lang="en-US" dirty="0" smtClean="0"/>
          </a:p>
          <a:p>
            <a:pPr marL="514350" indent="-514350">
              <a:buFont typeface="+mj-lt"/>
              <a:buAutoNum type="arabicPeriod"/>
            </a:pPr>
            <a:r>
              <a:rPr lang="en-US" dirty="0" smtClean="0"/>
              <a:t>Relieve biomechanical dysfunctions as well as trigger points if necessary.</a:t>
            </a:r>
          </a:p>
          <a:p>
            <a:pPr marL="514350" indent="-514350">
              <a:buFont typeface="+mj-lt"/>
              <a:buAutoNum type="arabicPeriod"/>
            </a:pPr>
            <a:endParaRPr lang="en-US" dirty="0" smtClean="0"/>
          </a:p>
          <a:p>
            <a:pPr marL="514350" indent="-514350">
              <a:buFont typeface="+mj-lt"/>
              <a:buAutoNum type="arabicPeriod"/>
            </a:pPr>
            <a:r>
              <a:rPr lang="en-US" dirty="0" smtClean="0"/>
              <a:t>Recheck imbalance.</a:t>
            </a:r>
          </a:p>
          <a:p>
            <a:pPr marL="514350" indent="-514350">
              <a:buFont typeface="+mj-lt"/>
              <a:buAutoNum type="arabicPeriod"/>
            </a:pPr>
            <a:endParaRPr lang="en-US" dirty="0" smtClean="0"/>
          </a:p>
          <a:p>
            <a:pPr marL="514350" indent="-514350">
              <a:buFont typeface="+mj-lt"/>
              <a:buAutoNum type="arabicPeriod"/>
            </a:pPr>
            <a:r>
              <a:rPr lang="en-US" dirty="0" smtClean="0"/>
              <a:t>Continue to treat with MFR.</a:t>
            </a:r>
          </a:p>
          <a:p>
            <a:pPr marL="514350" indent="-514350">
              <a:buFont typeface="+mj-lt"/>
              <a:buAutoNum type="arabicPeriod"/>
            </a:pPr>
            <a:endParaRPr lang="en-US" dirty="0" smtClean="0"/>
          </a:p>
          <a:p>
            <a:pPr marL="514350" indent="-514350">
              <a:buFont typeface="+mj-lt"/>
              <a:buAutoNum type="arabicPeriod"/>
            </a:pPr>
            <a:r>
              <a:rPr lang="en-US" dirty="0" smtClean="0"/>
              <a:t>Recheck imbalance. </a:t>
            </a:r>
          </a:p>
          <a:p>
            <a:pPr marL="514350" indent="-514350">
              <a:buFont typeface="+mj-lt"/>
              <a:buAutoNum type="arabicPeriod"/>
            </a:pPr>
            <a:endParaRPr lang="en-US" dirty="0"/>
          </a:p>
          <a:p>
            <a:pPr marL="514350" indent="-514350">
              <a:buFont typeface="+mj-lt"/>
              <a:buAutoNum type="arabicPeriod"/>
            </a:pPr>
            <a:r>
              <a:rPr lang="en-US" dirty="0" smtClean="0"/>
              <a:t>Teach self-MFR techniques.</a:t>
            </a:r>
          </a:p>
          <a:p>
            <a:pPr marL="514350" indent="-514350">
              <a:buFont typeface="+mj-lt"/>
              <a:buAutoNum type="arabicPeriod"/>
            </a:pPr>
            <a:endParaRPr lang="en-US" dirty="0"/>
          </a:p>
          <a:p>
            <a:pPr marL="514350" indent="-514350">
              <a:buFont typeface="+mj-lt"/>
              <a:buAutoNum type="arabicPeriod"/>
            </a:pPr>
            <a:r>
              <a:rPr lang="en-US" dirty="0" smtClean="0"/>
              <a:t>Strengthen and educate patient to ensure imbalance does not reoccur.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Myofascial Evaluation </a:t>
            </a:r>
            <a:r>
              <a:rPr lang="en-US" baseline="30000" dirty="0" smtClean="0"/>
              <a:t>2</a:t>
            </a:r>
            <a:endParaRPr lang="en-US" dirty="0"/>
          </a:p>
        </p:txBody>
      </p:sp>
      <p:sp>
        <p:nvSpPr>
          <p:cNvPr id="3" name="Content Placeholder 2"/>
          <p:cNvSpPr>
            <a:spLocks noGrp="1"/>
          </p:cNvSpPr>
          <p:nvPr>
            <p:ph sz="half" idx="1"/>
          </p:nvPr>
        </p:nvSpPr>
        <p:spPr>
          <a:xfrm>
            <a:off x="457200" y="1600200"/>
            <a:ext cx="3172265" cy="4525963"/>
          </a:xfrm>
        </p:spPr>
        <p:txBody>
          <a:bodyPr>
            <a:normAutofit fontScale="92500" lnSpcReduction="20000"/>
          </a:bodyPr>
          <a:lstStyle/>
          <a:p>
            <a:r>
              <a:rPr lang="en-US" dirty="0" smtClean="0"/>
              <a:t>Static posture</a:t>
            </a:r>
          </a:p>
          <a:p>
            <a:pPr lvl="1"/>
            <a:r>
              <a:rPr lang="en-US" dirty="0"/>
              <a:t>Leg length</a:t>
            </a:r>
          </a:p>
          <a:p>
            <a:pPr lvl="1"/>
            <a:r>
              <a:rPr lang="en-US" dirty="0"/>
              <a:t>Pelvic symmetry</a:t>
            </a:r>
          </a:p>
          <a:p>
            <a:pPr lvl="1"/>
            <a:r>
              <a:rPr lang="en-US" dirty="0"/>
              <a:t>Sacral positioning</a:t>
            </a:r>
          </a:p>
          <a:p>
            <a:pPr lvl="1"/>
            <a:endParaRPr lang="en-US" dirty="0" smtClean="0"/>
          </a:p>
          <a:p>
            <a:r>
              <a:rPr lang="en-US" dirty="0" smtClean="0"/>
              <a:t>Dynamic Posture</a:t>
            </a:r>
          </a:p>
          <a:p>
            <a:pPr lvl="1"/>
            <a:r>
              <a:rPr lang="en-US" dirty="0"/>
              <a:t>C/s Rom</a:t>
            </a:r>
          </a:p>
          <a:p>
            <a:pPr lvl="1"/>
            <a:r>
              <a:rPr lang="en-US" dirty="0"/>
              <a:t>B Shoulder Abd</a:t>
            </a:r>
          </a:p>
          <a:p>
            <a:pPr lvl="1"/>
            <a:r>
              <a:rPr lang="en-US" dirty="0"/>
              <a:t>Trunk Mobility</a:t>
            </a:r>
          </a:p>
          <a:p>
            <a:pPr lvl="1"/>
            <a:r>
              <a:rPr lang="en-US" dirty="0"/>
              <a:t>LE ROM</a:t>
            </a:r>
          </a:p>
          <a:p>
            <a:pPr lvl="1"/>
            <a:r>
              <a:rPr lang="en-US" dirty="0"/>
              <a:t>Hip ext</a:t>
            </a:r>
          </a:p>
          <a:p>
            <a:pPr lvl="1"/>
            <a:r>
              <a:rPr lang="en-US" dirty="0"/>
              <a:t>Knee Flx</a:t>
            </a:r>
          </a:p>
          <a:p>
            <a:endParaRPr lang="en-US" dirty="0" smtClean="0"/>
          </a:p>
          <a:p>
            <a:pPr lvl="1"/>
            <a:endParaRPr lang="en-US" dirty="0" smtClean="0"/>
          </a:p>
          <a:p>
            <a:pPr lvl="2">
              <a:buNone/>
            </a:pP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Palpation</a:t>
            </a:r>
          </a:p>
          <a:p>
            <a:pPr lvl="1"/>
            <a:r>
              <a:rPr lang="en-US" dirty="0" smtClean="0"/>
              <a:t>Superior – inferior glides</a:t>
            </a:r>
          </a:p>
          <a:p>
            <a:pPr lvl="1"/>
            <a:r>
              <a:rPr lang="en-US" dirty="0" smtClean="0"/>
              <a:t>Medial – lateral glides</a:t>
            </a:r>
          </a:p>
          <a:p>
            <a:pPr lvl="1"/>
            <a:r>
              <a:rPr lang="en-US" dirty="0" smtClean="0"/>
              <a:t>Clockwise –Counter-clockwise glides</a:t>
            </a:r>
          </a:p>
          <a:p>
            <a:pPr lvl="1"/>
            <a:r>
              <a:rPr lang="en-US" dirty="0" smtClean="0"/>
              <a:t>Joints: Compression - distraction</a:t>
            </a:r>
          </a:p>
          <a:p>
            <a:endParaRPr lang="en-US" sz="2600" dirty="0">
              <a:solidFill>
                <a:schemeClr val="tx1">
                  <a:tint val="8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Progressions of Myfascial Release </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Proximal to distal</a:t>
            </a:r>
          </a:p>
          <a:p>
            <a:endParaRPr lang="en-US" dirty="0"/>
          </a:p>
          <a:p>
            <a:r>
              <a:rPr lang="en-US" dirty="0" smtClean="0"/>
              <a:t>Most severe imbalance/restriction/asymmetry to less severe</a:t>
            </a:r>
          </a:p>
          <a:p>
            <a:endParaRPr lang="en-US" dirty="0"/>
          </a:p>
          <a:p>
            <a:r>
              <a:rPr lang="en-US" dirty="0" smtClean="0"/>
              <a:t>Static before dynamic imbalance</a:t>
            </a:r>
          </a:p>
          <a:p>
            <a:pPr marL="0" indent="0">
              <a:buNone/>
            </a:pPr>
            <a:endParaRPr lang="en-US" dirty="0"/>
          </a:p>
        </p:txBody>
      </p:sp>
      <p:pic>
        <p:nvPicPr>
          <p:cNvPr id="12290" name="Picture 2" descr="http://www.equine-equilibrium.com/layout/fascia4.jpg"/>
          <p:cNvPicPr>
            <a:picLocks noChangeAspect="1" noChangeArrowheads="1"/>
          </p:cNvPicPr>
          <p:nvPr/>
        </p:nvPicPr>
        <p:blipFill>
          <a:blip r:embed="rId2"/>
          <a:srcRect/>
          <a:stretch>
            <a:fillRect/>
          </a:stretch>
        </p:blipFill>
        <p:spPr bwMode="auto">
          <a:xfrm>
            <a:off x="3789983" y="1052825"/>
            <a:ext cx="4134817" cy="2756696"/>
          </a:xfrm>
          <a:prstGeom prst="rect">
            <a:avLst/>
          </a:prstGeom>
          <a:noFill/>
        </p:spPr>
      </p:pic>
      <p:sp>
        <p:nvSpPr>
          <p:cNvPr id="5" name="Footer Placeholder 4"/>
          <p:cNvSpPr>
            <a:spLocks noGrp="1"/>
          </p:cNvSpPr>
          <p:nvPr>
            <p:ph type="ftr" sz="quarter" idx="11"/>
          </p:nvPr>
        </p:nvSpPr>
        <p:spPr/>
        <p:txBody>
          <a:bodyPr/>
          <a:lstStyle/>
          <a:p>
            <a:r>
              <a:rPr lang="en-US" smtClean="0"/>
              <a:t>Image from Google image at www.equine-equilibrium.com.</a:t>
            </a:r>
            <a:endParaRPr lang="en-US" dirty="0"/>
          </a:p>
        </p:txBody>
      </p:sp>
    </p:spTree>
    <p:extLst>
      <p:ext uri="{BB962C8B-B14F-4D97-AF65-F5344CB8AC3E}">
        <p14:creationId xmlns:p14="http://schemas.microsoft.com/office/powerpoint/2010/main" val="454657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Myofascial Release </a:t>
            </a:r>
            <a:r>
              <a:rPr lang="en-US" baseline="30000" dirty="0" smtClean="0"/>
              <a:t>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Based on evaluation of Myofascial dysfunction start with point of greatest restriction.</a:t>
            </a:r>
          </a:p>
          <a:p>
            <a:endParaRPr lang="en-US" dirty="0" smtClean="0"/>
          </a:p>
          <a:p>
            <a:r>
              <a:rPr lang="en-US" dirty="0" smtClean="0"/>
              <a:t>Apply pressure to area with hands.</a:t>
            </a:r>
          </a:p>
          <a:p>
            <a:pPr lvl="1"/>
            <a:r>
              <a:rPr lang="en-US" dirty="0" smtClean="0"/>
              <a:t>One hand on top of the area of the body, the other underneath.</a:t>
            </a:r>
          </a:p>
          <a:p>
            <a:pPr lvl="1"/>
            <a:r>
              <a:rPr lang="en-US" dirty="0" smtClean="0"/>
              <a:t>Both hands on the same surface in opposite directions.</a:t>
            </a:r>
          </a:p>
          <a:p>
            <a:endParaRPr lang="en-US" dirty="0" smtClean="0"/>
          </a:p>
          <a:p>
            <a:r>
              <a:rPr lang="en-US" dirty="0" smtClean="0"/>
              <a:t>Stack all three tested planes one at a time.</a:t>
            </a:r>
          </a:p>
          <a:p>
            <a:pPr lvl="1"/>
            <a:r>
              <a:rPr lang="en-US" dirty="0" smtClean="0"/>
              <a:t>Pick one of each based on which direction of the two had the greatest ease of motion.</a:t>
            </a:r>
          </a:p>
          <a:p>
            <a:pPr lvl="1"/>
            <a:r>
              <a:rPr lang="en-US" dirty="0" smtClean="0"/>
              <a:t>For all joints apply distraction or compression before stacking on planes.</a:t>
            </a:r>
          </a:p>
          <a:p>
            <a:pPr lvl="1"/>
            <a:r>
              <a:rPr lang="en-US" dirty="0" smtClean="0"/>
              <a:t>For joints of the lower extremity only use one plane at a time.</a:t>
            </a:r>
          </a:p>
          <a:p>
            <a:endParaRPr lang="en-US" dirty="0" smtClean="0"/>
          </a:p>
          <a:p>
            <a:r>
              <a:rPr lang="en-US" dirty="0" smtClean="0"/>
              <a:t>Hold fulcrum there until tension dissipates.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belly technique</a:t>
            </a:r>
            <a:r>
              <a:rPr lang="en-US" baseline="30000" dirty="0"/>
              <a:t> 2</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Place both hands side-by-side on the muscle belly.</a:t>
            </a:r>
          </a:p>
          <a:p>
            <a:endParaRPr lang="en-US" dirty="0"/>
          </a:p>
          <a:p>
            <a:r>
              <a:rPr lang="en-US" dirty="0" smtClean="0"/>
              <a:t>Grip belly.</a:t>
            </a:r>
          </a:p>
          <a:p>
            <a:endParaRPr lang="en-US" dirty="0"/>
          </a:p>
          <a:p>
            <a:r>
              <a:rPr lang="en-US" dirty="0" smtClean="0"/>
              <a:t>Stack 3 planes.</a:t>
            </a:r>
          </a:p>
          <a:p>
            <a:endParaRPr lang="en-US" dirty="0"/>
          </a:p>
          <a:p>
            <a:r>
              <a:rPr lang="en-US" dirty="0" smtClean="0"/>
              <a:t>Maintain fulcrum until release.</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For:</a:t>
            </a:r>
          </a:p>
          <a:p>
            <a:pPr lvl="1"/>
            <a:r>
              <a:rPr lang="en-US" dirty="0" smtClean="0"/>
              <a:t>Quadriceps</a:t>
            </a:r>
          </a:p>
          <a:p>
            <a:pPr lvl="1"/>
            <a:endParaRPr lang="en-US" dirty="0" smtClean="0"/>
          </a:p>
          <a:p>
            <a:pPr lvl="1"/>
            <a:r>
              <a:rPr lang="en-US" dirty="0" smtClean="0"/>
              <a:t>Hamstrings</a:t>
            </a:r>
          </a:p>
          <a:p>
            <a:pPr lvl="1"/>
            <a:endParaRPr lang="en-US" dirty="0" smtClean="0"/>
          </a:p>
          <a:p>
            <a:pPr lvl="1"/>
            <a:r>
              <a:rPr lang="en-US" dirty="0" smtClean="0"/>
              <a:t>Gastrocnemius</a:t>
            </a:r>
          </a:p>
          <a:p>
            <a:pPr lvl="1"/>
            <a:endParaRPr lang="en-US" dirty="0" smtClean="0"/>
          </a:p>
          <a:p>
            <a:pPr lvl="1"/>
            <a:r>
              <a:rPr lang="en-US" dirty="0" smtClean="0"/>
              <a:t>Tibialis Anterior</a:t>
            </a:r>
          </a:p>
          <a:p>
            <a:pPr lvl="1"/>
            <a:endParaRPr lang="en-US" dirty="0" smtClean="0"/>
          </a:p>
          <a:p>
            <a:pPr lvl="1"/>
            <a:r>
              <a:rPr lang="en-US" dirty="0" smtClean="0"/>
              <a:t>Deltoid</a:t>
            </a:r>
          </a:p>
          <a:p>
            <a:pPr lvl="1"/>
            <a:endParaRPr lang="en-US" dirty="0" smtClean="0"/>
          </a:p>
          <a:p>
            <a:pPr lvl="1"/>
            <a:r>
              <a:rPr lang="en-US" dirty="0" smtClean="0"/>
              <a:t>Biceps</a:t>
            </a:r>
          </a:p>
          <a:p>
            <a:pPr lvl="1"/>
            <a:r>
              <a:rPr lang="en-US" dirty="0" smtClean="0"/>
              <a:t>Brachioradialis</a:t>
            </a:r>
          </a:p>
        </p:txBody>
      </p:sp>
    </p:spTree>
    <p:extLst>
      <p:ext uri="{BB962C8B-B14F-4D97-AF65-F5344CB8AC3E}">
        <p14:creationId xmlns:p14="http://schemas.microsoft.com/office/powerpoint/2010/main" val="2735346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707" y="2743200"/>
            <a:ext cx="4006056" cy="2497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US" dirty="0" smtClean="0"/>
              <a:t>Scar release technique</a:t>
            </a:r>
            <a:r>
              <a:rPr lang="en-US" baseline="30000" dirty="0"/>
              <a:t> 2</a:t>
            </a:r>
            <a:endParaRPr lang="en-US" dirty="0"/>
          </a:p>
        </p:txBody>
      </p:sp>
      <p:sp>
        <p:nvSpPr>
          <p:cNvPr id="6" name="Content Placeholder 5"/>
          <p:cNvSpPr>
            <a:spLocks noGrp="1"/>
          </p:cNvSpPr>
          <p:nvPr>
            <p:ph idx="1"/>
          </p:nvPr>
        </p:nvSpPr>
        <p:spPr/>
        <p:txBody>
          <a:bodyPr>
            <a:normAutofit lnSpcReduction="10000"/>
          </a:bodyPr>
          <a:lstStyle/>
          <a:p>
            <a:r>
              <a:rPr lang="en-US" dirty="0"/>
              <a:t>Place pads of fingers of both hands along the length of the scar.</a:t>
            </a:r>
          </a:p>
          <a:p>
            <a:pPr lvl="1"/>
            <a:r>
              <a:rPr lang="en-US" dirty="0"/>
              <a:t>Use as many fingers will fit on the length of the scar.</a:t>
            </a:r>
          </a:p>
          <a:p>
            <a:endParaRPr lang="en-US" dirty="0" smtClean="0"/>
          </a:p>
          <a:p>
            <a:endParaRPr lang="en-US" dirty="0" smtClean="0"/>
          </a:p>
          <a:p>
            <a:r>
              <a:rPr lang="en-US" dirty="0" smtClean="0"/>
              <a:t>Apply pressure.</a:t>
            </a:r>
          </a:p>
          <a:p>
            <a:pPr marL="0" indent="0">
              <a:buNone/>
            </a:pPr>
            <a:endParaRPr lang="en-US" dirty="0"/>
          </a:p>
          <a:p>
            <a:endParaRPr lang="en-US" dirty="0"/>
          </a:p>
          <a:p>
            <a:r>
              <a:rPr lang="en-US" dirty="0" smtClean="0"/>
              <a:t>Maintain pressure while moving in the 3 planes of ease. </a:t>
            </a:r>
          </a:p>
          <a:p>
            <a:endParaRPr lang="en-US" dirty="0" smtClean="0"/>
          </a:p>
          <a:p>
            <a:pPr lvl="1"/>
            <a:endParaRPr lang="en-US" dirty="0"/>
          </a:p>
          <a:p>
            <a:pPr lvl="1"/>
            <a:endParaRPr lang="en-US" dirty="0"/>
          </a:p>
        </p:txBody>
      </p:sp>
      <p:sp>
        <p:nvSpPr>
          <p:cNvPr id="7" name="Footer Placeholder 6"/>
          <p:cNvSpPr>
            <a:spLocks noGrp="1"/>
          </p:cNvSpPr>
          <p:nvPr>
            <p:ph type="ftr" sz="quarter" idx="11"/>
          </p:nvPr>
        </p:nvSpPr>
        <p:spPr/>
        <p:txBody>
          <a:bodyPr/>
          <a:lstStyle/>
          <a:p>
            <a:r>
              <a:rPr lang="en-US" dirty="0" smtClean="0"/>
              <a:t>Image from Google image at www.facebook.com.</a:t>
            </a:r>
            <a:endParaRPr lang="en-US" dirty="0"/>
          </a:p>
        </p:txBody>
      </p:sp>
    </p:spTree>
    <p:extLst>
      <p:ext uri="{BB962C8B-B14F-4D97-AF65-F5344CB8AC3E}">
        <p14:creationId xmlns:p14="http://schemas.microsoft.com/office/powerpoint/2010/main" val="1905608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226642"/>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Best When Used with Physical therapy treatments </a:t>
            </a:r>
            <a:r>
              <a:rPr lang="en-US" baseline="30000" dirty="0" smtClean="0"/>
              <a:t>2,3,7-11</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Perform MFR after biomechanical dysfunctions have been treated with muscle energy or mobilizations.</a:t>
            </a:r>
          </a:p>
          <a:p>
            <a:endParaRPr lang="en-US" dirty="0" smtClean="0"/>
          </a:p>
          <a:p>
            <a:r>
              <a:rPr lang="en-US" dirty="0" smtClean="0"/>
              <a:t>Perform MFR after calming severe muscular spasms using techniques such as Strain Counter-Strain or Trigger Point Release.</a:t>
            </a:r>
          </a:p>
          <a:p>
            <a:endParaRPr lang="en-US" dirty="0" smtClean="0"/>
          </a:p>
          <a:p>
            <a:r>
              <a:rPr lang="en-US" dirty="0" smtClean="0"/>
              <a:t>Teach self-MFR techniques such as with pressure or foam rolling.</a:t>
            </a:r>
          </a:p>
          <a:p>
            <a:endParaRPr lang="en-US" dirty="0" smtClean="0"/>
          </a:p>
          <a:p>
            <a:r>
              <a:rPr lang="en-US" dirty="0" smtClean="0"/>
              <a:t>Strengthen and educate to ensure the dysfunction does not reoccur. </a:t>
            </a:r>
            <a:endParaRPr lang="en-US" dirty="0"/>
          </a:p>
        </p:txBody>
      </p:sp>
      <p:sp>
        <p:nvSpPr>
          <p:cNvPr id="3" name="Footer Placeholder 2"/>
          <p:cNvSpPr>
            <a:spLocks noGrp="1"/>
          </p:cNvSpPr>
          <p:nvPr>
            <p:ph type="ftr" sz="quarter" idx="11"/>
          </p:nvPr>
        </p:nvSpPr>
        <p:spPr/>
        <p:txBody>
          <a:bodyPr/>
          <a:lstStyle/>
          <a:p>
            <a:r>
              <a:rPr lang="en-US" dirty="0" smtClean="0"/>
              <a:t>Image from Google image at www.tumblr.com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Therapeutic Effects &amp; Benefits of Myofascial release </a:t>
            </a:r>
            <a:r>
              <a:rPr lang="en-US" baseline="30000" dirty="0" smtClean="0"/>
              <a:t>1,6-9</a:t>
            </a:r>
            <a:endParaRPr lang="en-US" dirty="0"/>
          </a:p>
        </p:txBody>
      </p:sp>
      <p:sp>
        <p:nvSpPr>
          <p:cNvPr id="3" name="Content Placeholder 2"/>
          <p:cNvSpPr>
            <a:spLocks noGrp="1"/>
          </p:cNvSpPr>
          <p:nvPr>
            <p:ph sz="half" idx="1"/>
          </p:nvPr>
        </p:nvSpPr>
        <p:spPr/>
        <p:txBody>
          <a:bodyPr>
            <a:normAutofit fontScale="92500"/>
          </a:bodyPr>
          <a:lstStyle/>
          <a:p>
            <a:r>
              <a:rPr lang="en-US" dirty="0" smtClean="0"/>
              <a:t>Decreased pain</a:t>
            </a:r>
          </a:p>
          <a:p>
            <a:r>
              <a:rPr lang="en-US" dirty="0" smtClean="0"/>
              <a:t>Improved blood flow</a:t>
            </a:r>
          </a:p>
          <a:p>
            <a:r>
              <a:rPr lang="en-US" dirty="0" smtClean="0"/>
              <a:t>Improved alignment</a:t>
            </a:r>
          </a:p>
          <a:p>
            <a:r>
              <a:rPr lang="en-US" dirty="0" smtClean="0"/>
              <a:t>Improved joint function</a:t>
            </a:r>
          </a:p>
          <a:p>
            <a:r>
              <a:rPr lang="en-US" dirty="0" smtClean="0"/>
              <a:t>Improved sleep</a:t>
            </a:r>
          </a:p>
          <a:p>
            <a:r>
              <a:rPr lang="en-US" dirty="0" smtClean="0"/>
              <a:t>Improved quality of life</a:t>
            </a:r>
          </a:p>
          <a:p>
            <a:r>
              <a:rPr lang="en-US" dirty="0" smtClean="0"/>
              <a:t>Decreased anxiety</a:t>
            </a:r>
            <a:endParaRPr lang="en-US" dirty="0"/>
          </a:p>
        </p:txBody>
      </p:sp>
      <p:sp>
        <p:nvSpPr>
          <p:cNvPr id="4" name="Content Placeholder 3"/>
          <p:cNvSpPr>
            <a:spLocks noGrp="1"/>
          </p:cNvSpPr>
          <p:nvPr>
            <p:ph sz="half" idx="2"/>
          </p:nvPr>
        </p:nvSpPr>
        <p:spPr/>
        <p:txBody>
          <a:bodyPr>
            <a:normAutofit fontScale="92500"/>
          </a:bodyPr>
          <a:lstStyle/>
          <a:p>
            <a:r>
              <a:rPr lang="en-US" dirty="0" smtClean="0"/>
              <a:t>Decreased fatigue</a:t>
            </a:r>
          </a:p>
          <a:p>
            <a:r>
              <a:rPr lang="en-US" dirty="0" smtClean="0"/>
              <a:t>Decreased stiffness</a:t>
            </a:r>
          </a:p>
          <a:p>
            <a:r>
              <a:rPr lang="en-US" dirty="0" smtClean="0"/>
              <a:t>Decreased muscle activity &amp; vigor after stressful exercise or performance.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Length of Effects </a:t>
            </a:r>
            <a:r>
              <a:rPr lang="en-US" baseline="30000" dirty="0" smtClean="0"/>
              <a:t>6,10</a:t>
            </a:r>
            <a:endParaRPr lang="en-US" dirty="0"/>
          </a:p>
        </p:txBody>
      </p:sp>
      <p:sp>
        <p:nvSpPr>
          <p:cNvPr id="6" name="Content Placeholder 5"/>
          <p:cNvSpPr>
            <a:spLocks noGrp="1"/>
          </p:cNvSpPr>
          <p:nvPr>
            <p:ph idx="1"/>
          </p:nvPr>
        </p:nvSpPr>
        <p:spPr>
          <a:xfrm>
            <a:off x="457199" y="1609416"/>
            <a:ext cx="7733071" cy="5007694"/>
          </a:xfrm>
        </p:spPr>
        <p:txBody>
          <a:bodyPr/>
          <a:lstStyle/>
          <a:p>
            <a:r>
              <a:rPr lang="en-US" dirty="0" smtClean="0"/>
              <a:t>MFR works to change the course of bodily functions to reset imbalances to progress in a balanced state. </a:t>
            </a:r>
          </a:p>
          <a:p>
            <a:endParaRPr lang="en-US" dirty="0" smtClean="0"/>
          </a:p>
          <a:p>
            <a:r>
              <a:rPr lang="en-US" dirty="0" smtClean="0"/>
              <a:t>Effects of MFR can last </a:t>
            </a:r>
          </a:p>
          <a:p>
            <a:pPr lvl="1"/>
            <a:r>
              <a:rPr lang="en-US" dirty="0"/>
              <a:t>U</a:t>
            </a:r>
            <a:r>
              <a:rPr lang="en-US" dirty="0" smtClean="0"/>
              <a:t>ntil motion causing trauma is repeated.</a:t>
            </a:r>
          </a:p>
          <a:p>
            <a:pPr lvl="1"/>
            <a:r>
              <a:rPr lang="en-US" dirty="0" smtClean="0"/>
              <a:t>Research has found up to a 6 month post treatment.</a:t>
            </a:r>
          </a:p>
          <a:p>
            <a:pPr lvl="1"/>
            <a:r>
              <a:rPr lang="en-US" dirty="0" smtClean="0"/>
              <a:t>Research </a:t>
            </a:r>
            <a:r>
              <a:rPr lang="en-US" dirty="0"/>
              <a:t>also shows that benefits can be achieved with a physical therapy visit once a week. </a:t>
            </a:r>
            <a:endParaRPr lang="en-US" dirty="0" smtClean="0"/>
          </a:p>
          <a:p>
            <a:pPr lvl="1"/>
            <a:r>
              <a:rPr lang="en-US" dirty="0" smtClean="0"/>
              <a:t>Further lasting benefits are noted when self-MFR is performed. </a:t>
            </a:r>
            <a:endParaRPr lang="en-US" dirty="0"/>
          </a:p>
          <a:p>
            <a:pPr lvl="1"/>
            <a:endParaRPr lang="en-US" dirty="0" smtClean="0"/>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211015" y="1609416"/>
            <a:ext cx="7877907" cy="4846320"/>
          </a:xfrm>
        </p:spPr>
        <p:txBody>
          <a:bodyPr>
            <a:normAutofit fontScale="85000" lnSpcReduction="10000"/>
          </a:bodyPr>
          <a:lstStyle/>
          <a:p>
            <a:r>
              <a:rPr lang="en-US" dirty="0" smtClean="0"/>
              <a:t>To explain what fascia is.</a:t>
            </a:r>
          </a:p>
          <a:p>
            <a:r>
              <a:rPr lang="en-US" dirty="0" smtClean="0"/>
              <a:t>To increase understanding of how fascia becomes tight.</a:t>
            </a:r>
          </a:p>
          <a:p>
            <a:r>
              <a:rPr lang="en-US" dirty="0" smtClean="0"/>
              <a:t>To describe what occurs with a Myofascial Release (MFR).</a:t>
            </a:r>
          </a:p>
          <a:p>
            <a:r>
              <a:rPr lang="en-US" dirty="0" smtClean="0"/>
              <a:t>To state the goal of MFR.</a:t>
            </a:r>
          </a:p>
          <a:p>
            <a:r>
              <a:rPr lang="en-US" dirty="0" smtClean="0"/>
              <a:t>To point out candidates for MFR.</a:t>
            </a:r>
          </a:p>
          <a:p>
            <a:r>
              <a:rPr lang="en-US" dirty="0" smtClean="0"/>
              <a:t>How physical therapist can evaluate for Myofascial restrictions.</a:t>
            </a:r>
          </a:p>
          <a:p>
            <a:r>
              <a:rPr lang="en-US" dirty="0" smtClean="0"/>
              <a:t>To list the </a:t>
            </a:r>
            <a:r>
              <a:rPr lang="en-US" dirty="0"/>
              <a:t>different types of release used by the therapist. </a:t>
            </a:r>
          </a:p>
          <a:p>
            <a:r>
              <a:rPr lang="en-US" dirty="0" smtClean="0"/>
              <a:t>To narrate how MFR is performed.</a:t>
            </a:r>
          </a:p>
          <a:p>
            <a:r>
              <a:rPr lang="en-US" dirty="0" smtClean="0"/>
              <a:t>To find what current research is saying about MFR.</a:t>
            </a:r>
          </a:p>
          <a:p>
            <a:r>
              <a:rPr lang="en-US" dirty="0" smtClean="0"/>
              <a:t>To call the need for future research. </a:t>
            </a:r>
          </a:p>
          <a:p>
            <a:r>
              <a:rPr lang="en-US" dirty="0" smtClean="0"/>
              <a:t>To tell how patients will receive MFR at Performing Arts Physical Therapy (PAPT).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for MFR:</a:t>
            </a:r>
            <a:br>
              <a:rPr lang="en-US" dirty="0" smtClean="0"/>
            </a:br>
            <a:r>
              <a:rPr lang="en-US" dirty="0" smtClean="0"/>
              <a:t>       Intraoral MFR for TMJ</a:t>
            </a:r>
            <a:r>
              <a:rPr lang="en-US" baseline="30000" dirty="0" smtClean="0"/>
              <a:t>10</a:t>
            </a:r>
            <a:endParaRPr lang="en-US" dirty="0"/>
          </a:p>
        </p:txBody>
      </p:sp>
      <p:sp>
        <p:nvSpPr>
          <p:cNvPr id="3" name="Content Placeholder 2"/>
          <p:cNvSpPr>
            <a:spLocks noGrp="1"/>
          </p:cNvSpPr>
          <p:nvPr>
            <p:ph idx="1"/>
          </p:nvPr>
        </p:nvSpPr>
        <p:spPr/>
        <p:txBody>
          <a:bodyPr/>
          <a:lstStyle/>
          <a:p>
            <a:r>
              <a:rPr lang="en-US" dirty="0" smtClean="0"/>
              <a:t>Intraoral MFR for chronic TMJ pain has found significant results in pain and opening when used with self-MFR treatments 1 year later. </a:t>
            </a:r>
            <a:endParaRPr lang="en-US" dirty="0"/>
          </a:p>
        </p:txBody>
      </p:sp>
      <p:pic>
        <p:nvPicPr>
          <p:cNvPr id="1026" name="Picture 2" descr="Full-size image (38 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79" y="3074156"/>
            <a:ext cx="2688231" cy="21168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ull-size image (44 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122" y="4592807"/>
            <a:ext cx="2038985" cy="20514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ull-size image (48 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0633" y="3074156"/>
            <a:ext cx="2032973" cy="2333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for MFR:</a:t>
            </a:r>
            <a:br>
              <a:rPr lang="en-US" dirty="0" smtClean="0"/>
            </a:br>
            <a:r>
              <a:rPr lang="en-US" dirty="0"/>
              <a:t> </a:t>
            </a:r>
            <a:r>
              <a:rPr lang="en-US" dirty="0" smtClean="0"/>
              <a:t>     Hypermobility syndromes</a:t>
            </a:r>
            <a:r>
              <a:rPr lang="en-US" baseline="30000" dirty="0" smtClean="0"/>
              <a:t>9,12</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People with hypermobility syndromes have global dysfunction.</a:t>
            </a:r>
          </a:p>
          <a:p>
            <a:endParaRPr lang="en-US" dirty="0" smtClean="0"/>
          </a:p>
          <a:p>
            <a:r>
              <a:rPr lang="en-US" dirty="0" smtClean="0"/>
              <a:t>Global dysfunction = increased myofascial restriction.</a:t>
            </a:r>
          </a:p>
          <a:p>
            <a:endParaRPr lang="en-US" dirty="0" smtClean="0"/>
          </a:p>
          <a:p>
            <a:r>
              <a:rPr lang="en-US" dirty="0" smtClean="0"/>
              <a:t>It is important to find the most prevalent restriction to release.</a:t>
            </a:r>
          </a:p>
          <a:p>
            <a:endParaRPr lang="en-US" dirty="0" smtClean="0"/>
          </a:p>
          <a:p>
            <a:r>
              <a:rPr lang="en-US" dirty="0" smtClean="0"/>
              <a:t>Care after the MFR is performed must be done by strengthening to ensure that the dysfunction does not reoccur due to the hypermobility. </a:t>
            </a:r>
            <a:endParaRPr lang="en-US" dirty="0"/>
          </a:p>
        </p:txBody>
      </p:sp>
    </p:spTree>
    <p:extLst>
      <p:ext uri="{BB962C8B-B14F-4D97-AF65-F5344CB8AC3E}">
        <p14:creationId xmlns:p14="http://schemas.microsoft.com/office/powerpoint/2010/main" val="34843478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Research for MFR:</a:t>
            </a:r>
            <a:br>
              <a:rPr lang="en-US" dirty="0" smtClean="0"/>
            </a:br>
            <a:r>
              <a:rPr lang="en-US" dirty="0"/>
              <a:t>	</a:t>
            </a:r>
            <a:r>
              <a:rPr lang="en-US" dirty="0" smtClean="0"/>
              <a:t>Chronic Pain &amp; MFR</a:t>
            </a:r>
            <a:r>
              <a:rPr lang="en-US" baseline="30000" dirty="0"/>
              <a:t>6</a:t>
            </a:r>
            <a:r>
              <a:rPr lang="en-US" baseline="30000" dirty="0" smtClean="0"/>
              <a:t>,13</a:t>
            </a:r>
            <a:endParaRPr lang="en-US" dirty="0"/>
          </a:p>
        </p:txBody>
      </p:sp>
      <p:sp>
        <p:nvSpPr>
          <p:cNvPr id="3" name="Content Placeholder 2"/>
          <p:cNvSpPr>
            <a:spLocks noGrp="1"/>
          </p:cNvSpPr>
          <p:nvPr>
            <p:ph idx="1"/>
          </p:nvPr>
        </p:nvSpPr>
        <p:spPr/>
        <p:txBody>
          <a:bodyPr/>
          <a:lstStyle/>
          <a:p>
            <a:r>
              <a:rPr lang="en-US" dirty="0" smtClean="0"/>
              <a:t>Research states that patients with fibromyalgia had a significant reduction in pain after MFR.</a:t>
            </a:r>
          </a:p>
          <a:p>
            <a:endParaRPr lang="en-US" dirty="0" smtClean="0"/>
          </a:p>
          <a:p>
            <a:r>
              <a:rPr lang="en-US" dirty="0" smtClean="0"/>
              <a:t>MFR provides a consistent pain reduction for patients with fibromyalgia when compared to massage alone. </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363" y="200332"/>
            <a:ext cx="3172952" cy="1903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MFR at PAPT</a:t>
            </a:r>
            <a:endParaRPr lang="en-US" dirty="0"/>
          </a:p>
        </p:txBody>
      </p:sp>
      <p:sp>
        <p:nvSpPr>
          <p:cNvPr id="3" name="Content Placeholder 2"/>
          <p:cNvSpPr>
            <a:spLocks noGrp="1"/>
          </p:cNvSpPr>
          <p:nvPr>
            <p:ph idx="1"/>
          </p:nvPr>
        </p:nvSpPr>
        <p:spPr>
          <a:xfrm>
            <a:off x="457199" y="2104103"/>
            <a:ext cx="7239000" cy="4453843"/>
          </a:xfrm>
        </p:spPr>
        <p:txBody>
          <a:bodyPr>
            <a:normAutofit/>
          </a:bodyPr>
          <a:lstStyle/>
          <a:p>
            <a:r>
              <a:rPr lang="en-US" dirty="0" smtClean="0"/>
              <a:t>Performing Arts Physical </a:t>
            </a:r>
            <a:r>
              <a:rPr lang="en-US" dirty="0"/>
              <a:t>T</a:t>
            </a:r>
            <a:r>
              <a:rPr lang="en-US" dirty="0" smtClean="0"/>
              <a:t>herapy will aim to address your myofascial restriction to provide you with relief from your pain. We will help you return to the performance of your life the way you planned with some of our tips and tricks to keep it from reoccurring. </a:t>
            </a:r>
          </a:p>
          <a:p>
            <a:endParaRPr lang="en-US" dirty="0"/>
          </a:p>
          <a:p>
            <a:r>
              <a:rPr lang="en-US" dirty="0" smtClean="0"/>
              <a:t>Any questions please direct them to: </a:t>
            </a:r>
            <a:r>
              <a:rPr lang="en-US" dirty="0"/>
              <a:t>info@performingartspt.com.</a:t>
            </a:r>
          </a:p>
        </p:txBody>
      </p:sp>
      <p:sp>
        <p:nvSpPr>
          <p:cNvPr id="4" name="Footer Placeholder 3"/>
          <p:cNvSpPr>
            <a:spLocks noGrp="1"/>
          </p:cNvSpPr>
          <p:nvPr>
            <p:ph type="ftr" sz="quarter" idx="11"/>
          </p:nvPr>
        </p:nvSpPr>
        <p:spPr>
          <a:xfrm>
            <a:off x="457199" y="6557946"/>
            <a:ext cx="6818671" cy="228600"/>
          </a:xfrm>
        </p:spPr>
        <p:txBody>
          <a:bodyPr/>
          <a:lstStyle/>
          <a:p>
            <a:r>
              <a:rPr lang="en-US" dirty="0" smtClean="0"/>
              <a:t>Image from Google images at www.featherstouchmassage.com.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marL="514350" indent="-514350">
              <a:spcBef>
                <a:spcPts val="300"/>
              </a:spcBef>
              <a:buFont typeface="+mj-lt"/>
              <a:buAutoNum type="arabicPeriod"/>
            </a:pPr>
            <a:r>
              <a:rPr lang="en-US" sz="1050" dirty="0" smtClean="0"/>
              <a:t>Barnes MF. (1997). The basic science of myofascial release: morphologic change in connective tissue. </a:t>
            </a:r>
            <a:r>
              <a:rPr lang="en-US" sz="1050" i="1" dirty="0"/>
              <a:t>J Body and Move Therap</a:t>
            </a:r>
            <a:r>
              <a:rPr lang="en-US" sz="1050" dirty="0"/>
              <a:t>. </a:t>
            </a:r>
            <a:r>
              <a:rPr lang="en-US" sz="1050" dirty="0" smtClean="0"/>
              <a:t>1;(4): 231-238.</a:t>
            </a:r>
          </a:p>
          <a:p>
            <a:pPr marL="514350" indent="-514350">
              <a:spcBef>
                <a:spcPts val="300"/>
              </a:spcBef>
              <a:buFont typeface="+mj-lt"/>
              <a:buAutoNum type="arabicPeriod"/>
            </a:pPr>
            <a:r>
              <a:rPr lang="en-US" sz="1050" dirty="0" smtClean="0"/>
              <a:t>Geeza, G. (2012). Myofascial Release Module: Lecture Notes. </a:t>
            </a:r>
            <a:r>
              <a:rPr lang="en-US" sz="1050" i="1" dirty="0" smtClean="0"/>
              <a:t>U of Scranton. </a:t>
            </a:r>
            <a:endParaRPr lang="en-US" sz="1050" dirty="0" smtClean="0"/>
          </a:p>
          <a:p>
            <a:pPr marL="514350" indent="-514350">
              <a:spcBef>
                <a:spcPts val="300"/>
              </a:spcBef>
              <a:buFont typeface="+mj-lt"/>
              <a:buAutoNum type="arabicPeriod"/>
            </a:pPr>
            <a:r>
              <a:rPr lang="en-US" sz="1050" dirty="0"/>
              <a:t>Barnes JF. (1996). Performance Injuries - Fascia: The Body's Shock Absorber. </a:t>
            </a:r>
            <a:r>
              <a:rPr lang="en-US" sz="1050" i="1" dirty="0"/>
              <a:t>PT Today.</a:t>
            </a:r>
          </a:p>
          <a:p>
            <a:pPr marL="514350" indent="-514350">
              <a:spcBef>
                <a:spcPts val="300"/>
              </a:spcBef>
              <a:buFont typeface="+mj-lt"/>
              <a:buAutoNum type="arabicPeriod"/>
            </a:pPr>
            <a:r>
              <a:rPr lang="en-US" sz="1050" dirty="0" smtClean="0"/>
              <a:t>Hughes M. (2012). Myofascial Release (MFR): An overview. </a:t>
            </a:r>
            <a:r>
              <a:rPr lang="en-US" sz="1050" i="1" dirty="0" smtClean="0"/>
              <a:t>Hospital of Special Surgery. www.hss.org.</a:t>
            </a:r>
            <a:endParaRPr lang="en-US" sz="1050" dirty="0" smtClean="0"/>
          </a:p>
          <a:p>
            <a:pPr marL="514350" indent="-514350">
              <a:spcBef>
                <a:spcPts val="300"/>
              </a:spcBef>
              <a:buFont typeface="+mj-lt"/>
              <a:buAutoNum type="arabicPeriod"/>
            </a:pPr>
            <a:r>
              <a:rPr lang="en-US" sz="1050" dirty="0" smtClean="0"/>
              <a:t>Barnes </a:t>
            </a:r>
            <a:r>
              <a:rPr lang="en-US" sz="1050" dirty="0"/>
              <a:t>JF. (2005). Scientific Rationale for MFR. </a:t>
            </a:r>
            <a:r>
              <a:rPr lang="en-US" sz="1050" i="1" dirty="0"/>
              <a:t>Myofascial release treatment centers and seminars.</a:t>
            </a:r>
          </a:p>
          <a:p>
            <a:pPr marL="514350" indent="-514350">
              <a:spcBef>
                <a:spcPts val="300"/>
              </a:spcBef>
              <a:buFont typeface="+mj-lt"/>
              <a:buAutoNum type="arabicPeriod"/>
            </a:pPr>
            <a:r>
              <a:rPr lang="en-US" sz="1050" dirty="0" smtClean="0"/>
              <a:t>Castro-Sánchez AM, Matarán-Peñarrocha GA, Granero-Molina J, Aguilera- Manrique G, Quesada-Rubio JM, &amp; Moreno-Lorenzo C. (2010).  "</a:t>
            </a:r>
            <a:r>
              <a:rPr lang="en-US" sz="1050" dirty="0"/>
              <a:t>Benefits of </a:t>
            </a:r>
            <a:r>
              <a:rPr lang="en-US" sz="1050" dirty="0" smtClean="0"/>
              <a:t>Massage-Myofascial </a:t>
            </a:r>
            <a:r>
              <a:rPr lang="en-US" sz="1050" dirty="0"/>
              <a:t>Release Therapy on Pain, Anxiety, Quality of Sleep, Depression, </a:t>
            </a:r>
            <a:r>
              <a:rPr lang="en-US" sz="1050" dirty="0" smtClean="0"/>
              <a:t>and </a:t>
            </a:r>
            <a:r>
              <a:rPr lang="en-US" sz="1050" dirty="0"/>
              <a:t>Quality of Life in Patients with Fibromyalgia." </a:t>
            </a:r>
            <a:r>
              <a:rPr lang="en-US" sz="1050" dirty="0" smtClean="0"/>
              <a:t>National </a:t>
            </a:r>
            <a:r>
              <a:rPr lang="en-US" sz="1050" dirty="0"/>
              <a:t>Center for Biotechnology </a:t>
            </a:r>
            <a:r>
              <a:rPr lang="en-US" sz="1050" dirty="0" smtClean="0"/>
              <a:t>Information. </a:t>
            </a:r>
            <a:r>
              <a:rPr lang="en-US" sz="1050" dirty="0"/>
              <a:t>U.S. National Library of Medicine, 28 Dec. 2010. </a:t>
            </a:r>
          </a:p>
          <a:p>
            <a:pPr marL="514350" indent="-514350">
              <a:spcBef>
                <a:spcPts val="300"/>
              </a:spcBef>
              <a:buFont typeface="+mj-lt"/>
              <a:buAutoNum type="arabicPeriod"/>
            </a:pPr>
            <a:r>
              <a:rPr lang="en-US" sz="1050" dirty="0" smtClean="0"/>
              <a:t>Barnes </a:t>
            </a:r>
            <a:r>
              <a:rPr lang="en-US" sz="1050" dirty="0"/>
              <a:t>JF. </a:t>
            </a:r>
            <a:r>
              <a:rPr lang="en-US" sz="1050" dirty="0" smtClean="0"/>
              <a:t>(2005). Scientific Rationale for MFR. </a:t>
            </a:r>
            <a:r>
              <a:rPr lang="en-US" sz="1050" i="1" dirty="0" smtClean="0"/>
              <a:t>Myofascial release treatment centers and seminars.</a:t>
            </a:r>
          </a:p>
          <a:p>
            <a:pPr marL="514350" indent="-514350">
              <a:spcBef>
                <a:spcPts val="300"/>
              </a:spcBef>
              <a:buFont typeface="+mj-lt"/>
              <a:buAutoNum type="arabicPeriod"/>
            </a:pPr>
            <a:r>
              <a:rPr lang="en-US" sz="1050" dirty="0" smtClean="0"/>
              <a:t>Arroyo-Morales M, Olea N, Martinez MM, Hidalgo-Lozano A, Ruiz-Rodriguez C, &amp; Diaz-Rodriguez L. (2008). Psychophysiological Effects of Massage-Myofascial Release after exercise: A randomized sham-control study. </a:t>
            </a:r>
            <a:r>
              <a:rPr lang="en-US" sz="1050" i="1" dirty="0" smtClean="0"/>
              <a:t>J Alt and Complem Med. </a:t>
            </a:r>
            <a:r>
              <a:rPr lang="en-US" sz="1050" dirty="0" smtClean="0"/>
              <a:t>14;(10); 1223-1229. </a:t>
            </a:r>
          </a:p>
          <a:p>
            <a:pPr marL="514350" indent="-514350">
              <a:spcBef>
                <a:spcPts val="300"/>
              </a:spcBef>
              <a:buFont typeface="+mj-lt"/>
              <a:buAutoNum type="arabicPeriod"/>
            </a:pPr>
            <a:r>
              <a:rPr lang="en-US" sz="1050" dirty="0" smtClean="0"/>
              <a:t>Castori M. (2012). </a:t>
            </a:r>
            <a:r>
              <a:rPr lang="en-US" sz="1050" dirty="0"/>
              <a:t>“Ehlers-Danlos Syndrome, Hypermobility Type: An Underdiagnosed Hereditary Connective Tissue Disorder with Mucocutaneous, Articular, and Systemic Manifestations,” </a:t>
            </a:r>
            <a:r>
              <a:rPr lang="en-US" sz="1050" i="1" dirty="0" smtClean="0"/>
              <a:t>Dermat</a:t>
            </a:r>
            <a:r>
              <a:rPr lang="en-US" sz="1050" dirty="0" smtClean="0"/>
              <a:t>. Vol:2012. </a:t>
            </a:r>
          </a:p>
          <a:p>
            <a:pPr marL="514350" indent="-514350">
              <a:spcBef>
                <a:spcPts val="300"/>
              </a:spcBef>
              <a:buFont typeface="+mj-lt"/>
              <a:buAutoNum type="arabicPeriod"/>
            </a:pPr>
            <a:r>
              <a:rPr lang="en-US" sz="1050" dirty="0" smtClean="0"/>
              <a:t>Ka</a:t>
            </a:r>
            <a:r>
              <a:rPr lang="en-US" sz="1050" dirty="0"/>
              <a:t>lamir A, Bonello R, Graham P, Vitiello AL, &amp; Pollard H. (2012). Intraoral Myofascial Therapy for Chronic Myogenous Temporomandibular Disorder: A  Randomized Controlled Trial. J Manip and Physiol Thera. 35;(1):26-3.</a:t>
            </a:r>
          </a:p>
          <a:p>
            <a:pPr marL="514350" indent="-514350">
              <a:spcBef>
                <a:spcPts val="300"/>
              </a:spcBef>
              <a:buFont typeface="+mj-lt"/>
              <a:buAutoNum type="arabicPeriod"/>
            </a:pPr>
            <a:r>
              <a:rPr lang="en-US" sz="1050" dirty="0"/>
              <a:t>Healey KC, Hatfield DL, Blanpied P, Dorfman LR, &amp; Riebe D. (2011). The Effects of Myofascial Release with Foam Rolling on Performance. J Stren and Cond Res. 25: S30A</a:t>
            </a:r>
            <a:r>
              <a:rPr lang="en-US" sz="1050" dirty="0" smtClean="0"/>
              <a:t>.</a:t>
            </a:r>
            <a:endParaRPr lang="en-US" sz="1050" dirty="0"/>
          </a:p>
          <a:p>
            <a:pPr marL="514350" indent="-514350">
              <a:spcBef>
                <a:spcPts val="300"/>
              </a:spcBef>
              <a:buFont typeface="+mj-lt"/>
              <a:buAutoNum type="arabicPeriod"/>
            </a:pPr>
            <a:r>
              <a:rPr lang="en-US" sz="1050" dirty="0"/>
              <a:t>Castori M, Morlino S, Celletti C, Celli M, Morrone A, Colombi M, Camerota F, Grammatico P. (2012). Management of pain and fatigue in the joint hypermobility syndrome (a.k.a. Ehlers–Danlos syndrome, hypermobility type): Principles and proposal for a multidisciplinary approach. Am J Med Genet. Part A;158A:2055–2070.</a:t>
            </a:r>
          </a:p>
          <a:p>
            <a:pPr marL="514350" indent="-514350">
              <a:spcBef>
                <a:spcPts val="300"/>
              </a:spcBef>
              <a:buFont typeface="+mj-lt"/>
              <a:buAutoNum type="arabicPeriod"/>
            </a:pPr>
            <a:r>
              <a:rPr lang="en-US" sz="1050" dirty="0"/>
              <a:t>Liptan G, Mist S, Wright C, Arzt A, &amp; Jones KD. (2013). A pilot study of myofascial release therapy compared to Swedish massage in Fibromyalgia. J Body and Move Therap. </a:t>
            </a:r>
            <a:r>
              <a:rPr lang="en-US" sz="1050" dirty="0" smtClean="0"/>
              <a:t>1360-8592.</a:t>
            </a:r>
          </a:p>
        </p:txBody>
      </p:sp>
      <p:sp>
        <p:nvSpPr>
          <p:cNvPr id="4" name="Footer Placeholder 3"/>
          <p:cNvSpPr>
            <a:spLocks noGrp="1"/>
          </p:cNvSpPr>
          <p:nvPr>
            <p:ph type="ftr" sz="quarter" idx="11"/>
          </p:nvPr>
        </p:nvSpPr>
        <p:spPr/>
        <p:txBody>
          <a:bodyPr/>
          <a:lstStyle/>
          <a:p>
            <a:r>
              <a:rPr lang="en-US" smtClean="0"/>
              <a:t>Image on first slide from www.performingartspt.biz.</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Fascia </a:t>
            </a:r>
            <a:r>
              <a:rPr lang="en-US" baseline="30000" dirty="0" smtClean="0"/>
              <a:t>1,2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Fascia is specialized connective tissue (CT) that surrounds every muscle, nerve, bone, blood vessel, and organ at cellular levels.</a:t>
            </a:r>
          </a:p>
          <a:p>
            <a:r>
              <a:rPr lang="en-US" dirty="0" smtClean="0"/>
              <a:t>Fascia serves a a lubricant to allow motion and provides form and structure for the body.</a:t>
            </a:r>
          </a:p>
          <a:p>
            <a:r>
              <a:rPr lang="en-US" dirty="0" smtClean="0"/>
              <a:t>The functions of fascia include:</a:t>
            </a:r>
          </a:p>
          <a:p>
            <a:pPr lvl="1"/>
            <a:r>
              <a:rPr lang="en-US" dirty="0" smtClean="0"/>
              <a:t>Supporting vessels and nerves</a:t>
            </a:r>
          </a:p>
          <a:p>
            <a:pPr lvl="1"/>
            <a:r>
              <a:rPr lang="en-US" dirty="0" smtClean="0"/>
              <a:t>Allowing muscles to move over one another</a:t>
            </a:r>
          </a:p>
          <a:p>
            <a:pPr lvl="1"/>
            <a:r>
              <a:rPr lang="en-US" dirty="0" smtClean="0"/>
              <a:t>Providing stability and contour as well as fluidity and lubrication</a:t>
            </a:r>
          </a:p>
          <a:p>
            <a:pPr lvl="1"/>
            <a:r>
              <a:rPr lang="en-US" dirty="0" smtClean="0"/>
              <a:t>Participating in reflex loops from Paccinian corpuscles afferent fibers</a:t>
            </a:r>
          </a:p>
          <a:p>
            <a:pPr lvl="1"/>
            <a:r>
              <a:rPr lang="en-US" dirty="0" smtClean="0"/>
              <a:t>Contracting and relaxing to respond to deformation</a:t>
            </a:r>
          </a:p>
          <a:p>
            <a:r>
              <a:rPr lang="en-US" dirty="0" smtClean="0"/>
              <a:t>There are layers of fascia:</a:t>
            </a:r>
          </a:p>
          <a:p>
            <a:pPr lvl="1"/>
            <a:r>
              <a:rPr lang="en-US" dirty="0" smtClean="0"/>
              <a:t>Superficial – thin elastic fibers under the surface of the skin</a:t>
            </a:r>
          </a:p>
          <a:p>
            <a:pPr lvl="1"/>
            <a:r>
              <a:rPr lang="en-US" dirty="0" smtClean="0"/>
              <a:t>Deep – to separate muscles and organs for contour of the body</a:t>
            </a:r>
          </a:p>
          <a:p>
            <a:pPr lvl="2"/>
            <a:r>
              <a:rPr lang="en-US" dirty="0" smtClean="0"/>
              <a:t>The deepest layer is the Dura Mater which surrounds the brain.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Connective Tissue </a:t>
            </a:r>
            <a:r>
              <a:rPr lang="en-US" baseline="30000" dirty="0" smtClean="0"/>
              <a:t>1-3</a:t>
            </a:r>
            <a:endParaRPr lang="en-US" dirty="0"/>
          </a:p>
        </p:txBody>
      </p:sp>
      <p:sp>
        <p:nvSpPr>
          <p:cNvPr id="3" name="Content Placeholder 2"/>
          <p:cNvSpPr>
            <a:spLocks noGrp="1"/>
          </p:cNvSpPr>
          <p:nvPr>
            <p:ph idx="1"/>
          </p:nvPr>
        </p:nvSpPr>
        <p:spPr/>
        <p:txBody>
          <a:bodyPr>
            <a:normAutofit/>
          </a:bodyPr>
          <a:lstStyle/>
          <a:p>
            <a:r>
              <a:rPr lang="en-US" dirty="0" smtClean="0"/>
              <a:t>CT helps to define the body to ensure efficiency of motion. </a:t>
            </a:r>
          </a:p>
          <a:p>
            <a:r>
              <a:rPr lang="en-US" dirty="0" smtClean="0"/>
              <a:t>CT is an adaptive tissue that responds to trauma to protect the body.</a:t>
            </a:r>
          </a:p>
          <a:p>
            <a:r>
              <a:rPr lang="en-US" dirty="0" smtClean="0"/>
              <a:t>CT is made of:</a:t>
            </a:r>
          </a:p>
          <a:p>
            <a:pPr lvl="1"/>
            <a:r>
              <a:rPr lang="en-US" dirty="0" smtClean="0"/>
              <a:t>Collagen provides support, strength, stabilization, and definition.</a:t>
            </a:r>
          </a:p>
          <a:p>
            <a:pPr lvl="1"/>
            <a:r>
              <a:rPr lang="en-US" dirty="0" smtClean="0"/>
              <a:t>Elastin provides dynamic flexibility and absorbs tensile forces.</a:t>
            </a:r>
          </a:p>
          <a:p>
            <a:pPr lvl="1"/>
            <a:r>
              <a:rPr lang="en-US" dirty="0" smtClean="0"/>
              <a:t>Ground Substance surrounds every cell to provide cushion and lubrication.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99767"/>
            <a:ext cx="2625213" cy="3628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Fascia Restrictions </a:t>
            </a:r>
            <a:r>
              <a:rPr lang="en-US" baseline="30000" dirty="0" smtClean="0"/>
              <a:t>1,3,4</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Fascia tightens after trauma occurs to it. </a:t>
            </a:r>
          </a:p>
          <a:p>
            <a:pPr lvl="1"/>
            <a:r>
              <a:rPr lang="en-US" dirty="0" smtClean="0"/>
              <a:t>Commonly during one single event </a:t>
            </a:r>
          </a:p>
          <a:p>
            <a:pPr marL="292608" lvl="1" indent="0">
              <a:buNone/>
            </a:pPr>
            <a:r>
              <a:rPr lang="en-US" dirty="0" smtClean="0"/>
              <a:t>	or micro-traumas overtime.</a:t>
            </a:r>
          </a:p>
          <a:p>
            <a:r>
              <a:rPr lang="en-US" dirty="0" smtClean="0"/>
              <a:t>The body’s reaction to trauma:</a:t>
            </a:r>
          </a:p>
          <a:p>
            <a:pPr lvl="1"/>
            <a:r>
              <a:rPr lang="en-US" dirty="0" smtClean="0"/>
              <a:t>Collagen becomes dense and fibrosis.</a:t>
            </a:r>
          </a:p>
          <a:p>
            <a:pPr lvl="1"/>
            <a:r>
              <a:rPr lang="en-US" dirty="0" smtClean="0"/>
              <a:t>Elastin loses its resiliency.</a:t>
            </a:r>
          </a:p>
          <a:p>
            <a:pPr lvl="1"/>
            <a:r>
              <a:rPr lang="en-US" dirty="0" smtClean="0"/>
              <a:t>Ground substance solidities.</a:t>
            </a:r>
          </a:p>
          <a:p>
            <a:r>
              <a:rPr lang="en-US" dirty="0" smtClean="0"/>
              <a:t>Fascial restrictions create abnormal strain patterns resulting in compression of joints and musculature producing pain and imbalances. </a:t>
            </a:r>
          </a:p>
          <a:p>
            <a:r>
              <a:rPr lang="en-US" dirty="0" smtClean="0"/>
              <a:t>These </a:t>
            </a:r>
            <a:r>
              <a:rPr lang="en-US" dirty="0"/>
              <a:t>restrictions can create up to 2,000 pounds per a square inch of pressure on pain sensitive structures of the </a:t>
            </a:r>
            <a:r>
              <a:rPr lang="en-US" sz="2800" dirty="0"/>
              <a:t>nervous</a:t>
            </a:r>
            <a:r>
              <a:rPr lang="en-US" dirty="0"/>
              <a:t> system. </a:t>
            </a:r>
            <a:r>
              <a:rPr lang="en-US" dirty="0" smtClean="0"/>
              <a:t> </a:t>
            </a:r>
          </a:p>
          <a:p>
            <a:pPr>
              <a:buNone/>
            </a:pPr>
            <a:endParaRPr lang="en-US" dirty="0" smtClean="0"/>
          </a:p>
        </p:txBody>
      </p:sp>
      <p:sp>
        <p:nvSpPr>
          <p:cNvPr id="4" name="Footer Placeholder 3"/>
          <p:cNvSpPr>
            <a:spLocks noGrp="1"/>
          </p:cNvSpPr>
          <p:nvPr>
            <p:ph type="ftr" sz="quarter" idx="11"/>
          </p:nvPr>
        </p:nvSpPr>
        <p:spPr/>
        <p:txBody>
          <a:bodyPr/>
          <a:lstStyle/>
          <a:p>
            <a:r>
              <a:rPr lang="en-US" dirty="0" smtClean="0"/>
              <a:t>Photo from Google images at www.skylorpainrelief.com.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of Myofascial Dysfunction </a:t>
            </a:r>
            <a:r>
              <a:rPr lang="en-US" baseline="30000" dirty="0" smtClean="0"/>
              <a:t>1,3-5</a:t>
            </a:r>
            <a:endParaRPr lang="en-US" dirty="0"/>
          </a:p>
        </p:txBody>
      </p:sp>
      <p:sp>
        <p:nvSpPr>
          <p:cNvPr id="3" name="Content Placeholder 2"/>
          <p:cNvSpPr>
            <a:spLocks noGrp="1"/>
          </p:cNvSpPr>
          <p:nvPr>
            <p:ph sz="half" idx="1"/>
          </p:nvPr>
        </p:nvSpPr>
        <p:spPr>
          <a:xfrm>
            <a:off x="457200" y="1600199"/>
            <a:ext cx="2328202" cy="5138225"/>
          </a:xfrm>
        </p:spPr>
        <p:txBody>
          <a:bodyPr>
            <a:noAutofit/>
          </a:bodyPr>
          <a:lstStyle/>
          <a:p>
            <a:r>
              <a:rPr lang="en-US" sz="1600" dirty="0">
                <a:latin typeface="+mj-lt"/>
                <a:cs typeface="Aharoni" pitchFamily="2" charset="-79"/>
              </a:rPr>
              <a:t>Back Pain</a:t>
            </a:r>
          </a:p>
          <a:p>
            <a:r>
              <a:rPr lang="en-US" sz="1600" dirty="0">
                <a:latin typeface="+mj-lt"/>
                <a:cs typeface="Aharoni" pitchFamily="2" charset="-79"/>
              </a:rPr>
              <a:t>Jaw Pain ( TMJ)</a:t>
            </a:r>
          </a:p>
          <a:p>
            <a:r>
              <a:rPr lang="en-US" sz="1600" dirty="0">
                <a:latin typeface="+mj-lt"/>
                <a:cs typeface="Aharoni" pitchFamily="2" charset="-79"/>
              </a:rPr>
              <a:t>Disc Problems</a:t>
            </a:r>
          </a:p>
          <a:p>
            <a:r>
              <a:rPr lang="en-US" sz="1600" dirty="0">
                <a:latin typeface="+mj-lt"/>
                <a:cs typeface="Aharoni" pitchFamily="2" charset="-79"/>
              </a:rPr>
              <a:t>Headaches</a:t>
            </a:r>
          </a:p>
          <a:p>
            <a:r>
              <a:rPr lang="en-US" sz="1600" dirty="0" smtClean="0">
                <a:latin typeface="+mj-lt"/>
                <a:cs typeface="Aharoni" pitchFamily="2" charset="-79"/>
              </a:rPr>
              <a:t>Sports </a:t>
            </a:r>
            <a:r>
              <a:rPr lang="en-US" sz="1600" dirty="0">
                <a:latin typeface="+mj-lt"/>
                <a:cs typeface="Aharoni" pitchFamily="2" charset="-79"/>
              </a:rPr>
              <a:t>Injuries</a:t>
            </a:r>
          </a:p>
          <a:p>
            <a:r>
              <a:rPr lang="en-US" sz="1600" dirty="0">
                <a:latin typeface="+mj-lt"/>
                <a:cs typeface="Aharoni" pitchFamily="2" charset="-79"/>
              </a:rPr>
              <a:t>Whiplash</a:t>
            </a:r>
          </a:p>
          <a:p>
            <a:r>
              <a:rPr lang="en-US" sz="1600" dirty="0">
                <a:latin typeface="+mj-lt"/>
                <a:cs typeface="Aharoni" pitchFamily="2" charset="-79"/>
              </a:rPr>
              <a:t>Fibromyalgia</a:t>
            </a:r>
          </a:p>
          <a:p>
            <a:r>
              <a:rPr lang="en-US" sz="1600" dirty="0" smtClean="0">
                <a:latin typeface="+mj-lt"/>
                <a:cs typeface="Aharoni" pitchFamily="2" charset="-79"/>
              </a:rPr>
              <a:t>Neurological </a:t>
            </a:r>
            <a:endParaRPr lang="en-US" sz="1600" dirty="0">
              <a:latin typeface="+mj-lt"/>
              <a:cs typeface="Aharoni" pitchFamily="2" charset="-79"/>
            </a:endParaRPr>
          </a:p>
          <a:p>
            <a:r>
              <a:rPr lang="en-US" sz="1600" dirty="0" smtClean="0">
                <a:latin typeface="+mj-lt"/>
                <a:cs typeface="Aharoni" pitchFamily="2" charset="-79"/>
              </a:rPr>
              <a:t>Dysfunction</a:t>
            </a:r>
            <a:endParaRPr lang="en-US" sz="1600" dirty="0">
              <a:latin typeface="+mj-lt"/>
              <a:cs typeface="Aharoni" pitchFamily="2" charset="-79"/>
            </a:endParaRPr>
          </a:p>
          <a:p>
            <a:r>
              <a:rPr lang="en-US" sz="1600" dirty="0">
                <a:latin typeface="+mj-lt"/>
                <a:cs typeface="Aharoni" pitchFamily="2" charset="-79"/>
              </a:rPr>
              <a:t>Chronic Pain</a:t>
            </a:r>
          </a:p>
          <a:p>
            <a:r>
              <a:rPr lang="en-US" sz="1600" dirty="0"/>
              <a:t>Carpal Tunnel</a:t>
            </a:r>
          </a:p>
          <a:p>
            <a:r>
              <a:rPr lang="en-US" sz="1600" dirty="0" smtClean="0"/>
              <a:t>Adhesions</a:t>
            </a:r>
            <a:endParaRPr lang="en-US" sz="1600" dirty="0"/>
          </a:p>
          <a:p>
            <a:r>
              <a:rPr lang="en-US" sz="1600" dirty="0"/>
              <a:t>Lymphedema</a:t>
            </a:r>
          </a:p>
          <a:p>
            <a:r>
              <a:rPr lang="en-US" sz="1600" dirty="0"/>
              <a:t>Strains</a:t>
            </a:r>
          </a:p>
          <a:p>
            <a:r>
              <a:rPr lang="en-US" sz="1600" dirty="0" smtClean="0">
                <a:latin typeface="+mj-lt"/>
                <a:cs typeface="Aharoni" pitchFamily="2" charset="-79"/>
              </a:rPr>
              <a:t>Migraines</a:t>
            </a:r>
            <a:endParaRPr lang="en-US" sz="1600" dirty="0">
              <a:latin typeface="+mj-lt"/>
              <a:cs typeface="Aharoni" pitchFamily="2" charset="-79"/>
            </a:endParaRPr>
          </a:p>
        </p:txBody>
      </p:sp>
      <p:sp>
        <p:nvSpPr>
          <p:cNvPr id="5" name="Content Placeholder 2"/>
          <p:cNvSpPr txBox="1">
            <a:spLocks/>
          </p:cNvSpPr>
          <p:nvPr/>
        </p:nvSpPr>
        <p:spPr>
          <a:xfrm>
            <a:off x="2785402" y="1610750"/>
            <a:ext cx="2152357" cy="5247250"/>
          </a:xfrm>
          <a:prstGeom prst="rect">
            <a:avLst/>
          </a:prstGeom>
        </p:spPr>
        <p:txBody>
          <a:bodyPr vert="horz" anchor="t">
            <a:normAutofit fontScale="47500" lnSpcReduction="20000"/>
          </a:bodyPr>
          <a:lstStyle>
            <a:lvl1pPr marL="274320" indent="-274320" algn="l" rtl="0" eaLnBrk="1" latinLnBrk="0" hangingPunct="1">
              <a:spcBef>
                <a:spcPts val="600"/>
              </a:spcBef>
              <a:buClr>
                <a:schemeClr val="tx2"/>
              </a:buClr>
              <a:buSzPct val="73000"/>
              <a:buFont typeface="Wingdings 2"/>
              <a:buChar char=""/>
              <a:defRPr kumimoji="0" sz="28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4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18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nSpc>
                <a:spcPct val="120000"/>
              </a:lnSpc>
            </a:pPr>
            <a:r>
              <a:rPr lang="en-US" sz="3300" dirty="0" smtClean="0"/>
              <a:t>Chronic Fatigue </a:t>
            </a:r>
          </a:p>
          <a:p>
            <a:pPr>
              <a:lnSpc>
                <a:spcPct val="120000"/>
              </a:lnSpc>
            </a:pPr>
            <a:r>
              <a:rPr lang="en-US" sz="3300" dirty="0" smtClean="0"/>
              <a:t>Adhesions</a:t>
            </a:r>
            <a:endParaRPr lang="en-US" sz="3300" dirty="0"/>
          </a:p>
          <a:p>
            <a:pPr>
              <a:lnSpc>
                <a:spcPct val="120000"/>
              </a:lnSpc>
            </a:pPr>
            <a:r>
              <a:rPr lang="en-US" sz="3300" dirty="0"/>
              <a:t>Neck Pain</a:t>
            </a:r>
          </a:p>
          <a:p>
            <a:pPr>
              <a:lnSpc>
                <a:spcPct val="120000"/>
              </a:lnSpc>
            </a:pPr>
            <a:r>
              <a:rPr lang="en-US" sz="3300" dirty="0"/>
              <a:t>Scoliosis</a:t>
            </a:r>
          </a:p>
          <a:p>
            <a:pPr>
              <a:lnSpc>
                <a:spcPct val="120000"/>
              </a:lnSpc>
            </a:pPr>
            <a:r>
              <a:rPr lang="en-US" sz="3300" dirty="0"/>
              <a:t>Sciatica</a:t>
            </a:r>
          </a:p>
          <a:p>
            <a:pPr defTabSz="914400">
              <a:lnSpc>
                <a:spcPct val="120000"/>
              </a:lnSpc>
            </a:pPr>
            <a:r>
              <a:rPr lang="en-US" sz="3300" dirty="0"/>
              <a:t>Sprains</a:t>
            </a:r>
          </a:p>
          <a:p>
            <a:pPr defTabSz="914400">
              <a:lnSpc>
                <a:spcPct val="120000"/>
              </a:lnSpc>
            </a:pPr>
            <a:r>
              <a:rPr lang="en-US" sz="3300" dirty="0" smtClean="0"/>
              <a:t>Hypermobility</a:t>
            </a:r>
            <a:endParaRPr lang="en-US" sz="3300" dirty="0"/>
          </a:p>
          <a:p>
            <a:pPr defTabSz="914400">
              <a:lnSpc>
                <a:spcPct val="120000"/>
              </a:lnSpc>
            </a:pPr>
            <a:r>
              <a:rPr lang="en-US" sz="3300" dirty="0"/>
              <a:t>Immobilization</a:t>
            </a:r>
          </a:p>
          <a:p>
            <a:pPr defTabSz="914400">
              <a:lnSpc>
                <a:spcPct val="120000"/>
              </a:lnSpc>
            </a:pPr>
            <a:r>
              <a:rPr lang="en-US" sz="3300" dirty="0"/>
              <a:t>Injections</a:t>
            </a:r>
          </a:p>
          <a:p>
            <a:pPr defTabSz="914400">
              <a:lnSpc>
                <a:spcPct val="120000"/>
              </a:lnSpc>
            </a:pPr>
            <a:r>
              <a:rPr lang="en-US" sz="3300" dirty="0"/>
              <a:t>Traumas</a:t>
            </a:r>
          </a:p>
          <a:p>
            <a:pPr defTabSz="914400">
              <a:lnSpc>
                <a:spcPct val="120000"/>
              </a:lnSpc>
            </a:pPr>
            <a:r>
              <a:rPr lang="en-US" sz="3300" dirty="0"/>
              <a:t>Stressors</a:t>
            </a:r>
          </a:p>
          <a:p>
            <a:pPr defTabSz="914400">
              <a:lnSpc>
                <a:spcPct val="120000"/>
              </a:lnSpc>
            </a:pPr>
            <a:r>
              <a:rPr lang="en-US" sz="3300" dirty="0"/>
              <a:t>Disease</a:t>
            </a:r>
          </a:p>
          <a:p>
            <a:pPr defTabSz="914400">
              <a:lnSpc>
                <a:spcPct val="120000"/>
              </a:lnSpc>
            </a:pPr>
            <a:r>
              <a:rPr lang="en-US" sz="3300" dirty="0" smtClean="0"/>
              <a:t>Scars</a:t>
            </a:r>
            <a:endParaRPr lang="en-US" sz="3300" dirty="0"/>
          </a:p>
          <a:p>
            <a:pPr defTabSz="914400">
              <a:lnSpc>
                <a:spcPct val="120000"/>
              </a:lnSpc>
            </a:pPr>
            <a:r>
              <a:rPr lang="en-US" sz="3300" dirty="0"/>
              <a:t>Vulvodynia</a:t>
            </a:r>
          </a:p>
          <a:p>
            <a:pPr defTabSz="914400">
              <a:lnSpc>
                <a:spcPct val="120000"/>
              </a:lnSpc>
            </a:pPr>
            <a:r>
              <a:rPr lang="en-US" sz="3300" dirty="0" smtClean="0"/>
              <a:t>Inflammation</a:t>
            </a:r>
            <a:endParaRPr lang="en-US" sz="3300" dirty="0"/>
          </a:p>
          <a:p>
            <a:pPr defTabSz="914400"/>
            <a:endParaRPr lang="en-US" dirty="0"/>
          </a:p>
        </p:txBody>
      </p:sp>
      <p:sp>
        <p:nvSpPr>
          <p:cNvPr id="6" name="Content Placeholder 2"/>
          <p:cNvSpPr txBox="1">
            <a:spLocks/>
          </p:cNvSpPr>
          <p:nvPr/>
        </p:nvSpPr>
        <p:spPr>
          <a:xfrm>
            <a:off x="5258971" y="1627163"/>
            <a:ext cx="2820104" cy="5087815"/>
          </a:xfrm>
          <a:prstGeom prst="rect">
            <a:avLst/>
          </a:prstGeom>
        </p:spPr>
        <p:txBody>
          <a:bodyPr vert="horz" anchor="t">
            <a:normAutofit/>
          </a:bodyPr>
          <a:lstStyle>
            <a:lvl1pPr marL="274320" indent="-274320" algn="l" rtl="0" eaLnBrk="1" latinLnBrk="0" hangingPunct="1">
              <a:spcBef>
                <a:spcPts val="600"/>
              </a:spcBef>
              <a:buClr>
                <a:schemeClr val="tx2"/>
              </a:buClr>
              <a:buSzPct val="73000"/>
              <a:buFont typeface="Wingdings 2"/>
              <a:buChar char=""/>
              <a:defRPr kumimoji="0" sz="28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4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18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r>
              <a:rPr lang="en-US" sz="1600" dirty="0" smtClean="0"/>
              <a:t>After Surgery</a:t>
            </a:r>
          </a:p>
          <a:p>
            <a:r>
              <a:rPr lang="en-US" sz="1600" dirty="0" smtClean="0"/>
              <a:t>Pelvic </a:t>
            </a:r>
            <a:r>
              <a:rPr lang="en-US" sz="1600" dirty="0"/>
              <a:t>Floor Pain </a:t>
            </a:r>
          </a:p>
          <a:p>
            <a:r>
              <a:rPr lang="en-US" sz="1600" dirty="0" smtClean="0"/>
              <a:t>Urinary </a:t>
            </a:r>
            <a:r>
              <a:rPr lang="en-US" sz="1600" dirty="0"/>
              <a:t>Incontinence</a:t>
            </a:r>
          </a:p>
          <a:p>
            <a:r>
              <a:rPr lang="en-US" sz="1600" dirty="0"/>
              <a:t>Infertility Problems</a:t>
            </a:r>
          </a:p>
          <a:p>
            <a:r>
              <a:rPr lang="en-US" sz="1600" dirty="0"/>
              <a:t>Mastectomy Pain</a:t>
            </a:r>
          </a:p>
          <a:p>
            <a:r>
              <a:rPr lang="en-US" sz="1600" dirty="0" smtClean="0"/>
              <a:t>Urinary </a:t>
            </a:r>
            <a:r>
              <a:rPr lang="en-US" sz="1600" dirty="0"/>
              <a:t>Urgency</a:t>
            </a:r>
          </a:p>
          <a:p>
            <a:r>
              <a:rPr lang="en-US" sz="1600" dirty="0" smtClean="0"/>
              <a:t>Endometriosis</a:t>
            </a:r>
            <a:endParaRPr lang="en-US" sz="1600" dirty="0"/>
          </a:p>
          <a:p>
            <a:r>
              <a:rPr lang="en-US" sz="1600" dirty="0" smtClean="0"/>
              <a:t>Interstitial </a:t>
            </a:r>
            <a:r>
              <a:rPr lang="en-US" sz="1600" dirty="0"/>
              <a:t>Cystitis</a:t>
            </a:r>
          </a:p>
          <a:p>
            <a:r>
              <a:rPr lang="en-US" sz="1600" dirty="0" smtClean="0"/>
              <a:t>Problematic </a:t>
            </a:r>
            <a:r>
              <a:rPr lang="en-US" sz="1600" dirty="0"/>
              <a:t>Breast </a:t>
            </a:r>
          </a:p>
          <a:p>
            <a:r>
              <a:rPr lang="en-US" sz="1600" dirty="0"/>
              <a:t>Implant/Reduction </a:t>
            </a:r>
            <a:endParaRPr lang="en-US" sz="1600" dirty="0" smtClean="0"/>
          </a:p>
          <a:p>
            <a:r>
              <a:rPr lang="en-US" sz="1600" dirty="0" smtClean="0"/>
              <a:t>Menstrual </a:t>
            </a:r>
            <a:r>
              <a:rPr lang="en-US" sz="1600" dirty="0"/>
              <a:t>Problems</a:t>
            </a:r>
          </a:p>
          <a:p>
            <a:r>
              <a:rPr lang="en-US" sz="1600" dirty="0" smtClean="0"/>
              <a:t>Urinary Frequency</a:t>
            </a:r>
          </a:p>
          <a:p>
            <a:r>
              <a:rPr lang="en-US" sz="1600" dirty="0" smtClean="0"/>
              <a:t>Painful </a:t>
            </a:r>
            <a:r>
              <a:rPr lang="en-US" sz="1600" dirty="0"/>
              <a:t>Intercourse</a:t>
            </a:r>
          </a:p>
          <a:p>
            <a:r>
              <a:rPr lang="en-US" sz="1600" dirty="0" smtClean="0"/>
              <a:t>Coccydnia </a:t>
            </a:r>
            <a:endParaRPr lang="en-US" sz="1600" dirty="0"/>
          </a:p>
          <a:p>
            <a:r>
              <a:rPr lang="en-US" sz="1600" dirty="0" smtClean="0"/>
              <a:t>Episiotomy </a:t>
            </a:r>
            <a:r>
              <a:rPr lang="en-US" sz="1600" dirty="0"/>
              <a:t>Scars</a:t>
            </a:r>
          </a:p>
          <a:p>
            <a:pPr defTabSz="914400"/>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of Myofascial release </a:t>
            </a:r>
            <a:r>
              <a:rPr lang="en-US" baseline="30000" dirty="0" smtClean="0"/>
              <a:t>1-5</a:t>
            </a:r>
            <a:endParaRPr lang="en-US" dirty="0"/>
          </a:p>
        </p:txBody>
      </p:sp>
      <p:sp>
        <p:nvSpPr>
          <p:cNvPr id="3" name="Content Placeholder 2"/>
          <p:cNvSpPr>
            <a:spLocks noGrp="1"/>
          </p:cNvSpPr>
          <p:nvPr>
            <p:ph idx="1"/>
          </p:nvPr>
        </p:nvSpPr>
        <p:spPr/>
        <p:txBody>
          <a:bodyPr/>
          <a:lstStyle/>
          <a:p>
            <a:r>
              <a:rPr lang="en-US" dirty="0" smtClean="0"/>
              <a:t>Relieve fascial restrictions to normalize health and tension of the body. </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23" y="2683746"/>
            <a:ext cx="2305622" cy="3018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65" y="2924276"/>
            <a:ext cx="2605241" cy="1736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a:xfrm>
            <a:off x="457199" y="6557946"/>
            <a:ext cx="7543911" cy="228600"/>
          </a:xfrm>
        </p:spPr>
        <p:txBody>
          <a:bodyPr/>
          <a:lstStyle/>
          <a:p>
            <a:r>
              <a:rPr lang="en-US" dirty="0" smtClean="0"/>
              <a:t>Images from </a:t>
            </a:r>
            <a:r>
              <a:rPr lang="en-US" dirty="0"/>
              <a:t>G</a:t>
            </a:r>
            <a:r>
              <a:rPr lang="en-US" dirty="0" smtClean="0"/>
              <a:t>oogle images at www.eschmanpt.com, www.massageprocedures.com, &amp; www.return2self.co.uk.</a:t>
            </a:r>
            <a:endParaRPr lang="en-US" dirty="0"/>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986" y="2683746"/>
            <a:ext cx="2143125" cy="3018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Myofascial release </a:t>
            </a:r>
            <a:r>
              <a:rPr lang="en-US" baseline="30000" dirty="0" smtClean="0"/>
              <a:t>1,2,4,5</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MFR is a manual therapy </a:t>
            </a:r>
            <a:r>
              <a:rPr lang="en-US" smtClean="0"/>
              <a:t>technique where </a:t>
            </a:r>
            <a:r>
              <a:rPr lang="en-US" dirty="0" smtClean="0"/>
              <a:t>the fascia is mobilized to provide relief of restriction and pain for the patient.</a:t>
            </a:r>
          </a:p>
          <a:p>
            <a:endParaRPr lang="en-US" dirty="0" smtClean="0"/>
          </a:p>
          <a:p>
            <a:r>
              <a:rPr lang="en-US" dirty="0" smtClean="0"/>
              <a:t>The release takes can take 90-120 seconds or until a reaction from the patient has occurred.</a:t>
            </a:r>
          </a:p>
          <a:p>
            <a:pPr lvl="1"/>
            <a:r>
              <a:rPr lang="en-US" dirty="0" smtClean="0"/>
              <a:t>Reactions include: sighs, increased heart beat, decreased muscle tension, decreased pain, mechanical pressure on the therapist, vasodilation, heat, overall relaxation or an emotional outburst. </a:t>
            </a:r>
          </a:p>
          <a:p>
            <a:endParaRPr lang="en-US" dirty="0" smtClean="0"/>
          </a:p>
          <a:p>
            <a:r>
              <a:rPr lang="en-US" dirty="0" smtClean="0"/>
              <a:t>The result is a softer, more pliable, and elongated tissue.</a:t>
            </a:r>
          </a:p>
          <a:p>
            <a:pPr lvl="1">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MFR </a:t>
            </a:r>
            <a:r>
              <a:rPr lang="en-US" baseline="30000" dirty="0" smtClean="0"/>
              <a:t>2,6</a:t>
            </a:r>
            <a:r>
              <a:rPr lang="en-US" dirty="0" smtClean="0"/>
              <a:t> </a:t>
            </a:r>
            <a:endParaRPr lang="en-US" dirty="0"/>
          </a:p>
        </p:txBody>
      </p:sp>
      <p:sp>
        <p:nvSpPr>
          <p:cNvPr id="3" name="Content Placeholder 2"/>
          <p:cNvSpPr>
            <a:spLocks noGrp="1"/>
          </p:cNvSpPr>
          <p:nvPr>
            <p:ph sz="half" idx="1"/>
          </p:nvPr>
        </p:nvSpPr>
        <p:spPr>
          <a:xfrm>
            <a:off x="457200" y="1600200"/>
            <a:ext cx="3520440" cy="4525963"/>
          </a:xfrm>
        </p:spPr>
        <p:txBody>
          <a:bodyPr>
            <a:normAutofit fontScale="62500" lnSpcReduction="20000"/>
          </a:bodyPr>
          <a:lstStyle/>
          <a:p>
            <a:r>
              <a:rPr lang="en-US" dirty="0" smtClean="0"/>
              <a:t>Cranial-Cervical Junction</a:t>
            </a:r>
          </a:p>
          <a:p>
            <a:r>
              <a:rPr lang="en-US" dirty="0" smtClean="0"/>
              <a:t>Temporal (Jaw) fascial release</a:t>
            </a:r>
          </a:p>
          <a:p>
            <a:r>
              <a:rPr lang="en-US" dirty="0" smtClean="0"/>
              <a:t>Suboccipital release – Behind the head</a:t>
            </a:r>
          </a:p>
          <a:p>
            <a:r>
              <a:rPr lang="en-US" dirty="0" smtClean="0"/>
              <a:t>Hyoid System</a:t>
            </a:r>
          </a:p>
          <a:p>
            <a:r>
              <a:rPr lang="en-US" dirty="0" smtClean="0"/>
              <a:t>Thoracic Inlet Diaphragm</a:t>
            </a:r>
          </a:p>
          <a:p>
            <a:pPr lvl="1"/>
            <a:r>
              <a:rPr lang="en-US" dirty="0" smtClean="0"/>
              <a:t>Top hand on inlet; bottom at C7/T1</a:t>
            </a:r>
          </a:p>
          <a:p>
            <a:r>
              <a:rPr lang="en-US" dirty="0" smtClean="0"/>
              <a:t>Radioulnar Release</a:t>
            </a:r>
          </a:p>
          <a:p>
            <a:r>
              <a:rPr lang="en-US" dirty="0" smtClean="0"/>
              <a:t>Carpal Tunnel Release – Wrist</a:t>
            </a:r>
          </a:p>
          <a:p>
            <a:r>
              <a:rPr lang="en-US" dirty="0" smtClean="0"/>
              <a:t>Thoracolumbar opening technique</a:t>
            </a:r>
          </a:p>
          <a:p>
            <a:r>
              <a:rPr lang="en-US" dirty="0" smtClean="0"/>
              <a:t>Abdominal Respiratory Diaphragm</a:t>
            </a:r>
          </a:p>
          <a:p>
            <a:pPr lvl="1"/>
            <a:r>
              <a:rPr lang="en-US" dirty="0" smtClean="0"/>
              <a:t>Top hand base of rib cage; bottom T12/L1</a:t>
            </a:r>
          </a:p>
        </p:txBody>
      </p:sp>
      <p:sp>
        <p:nvSpPr>
          <p:cNvPr id="4" name="Content Placeholder 3"/>
          <p:cNvSpPr>
            <a:spLocks noGrp="1"/>
          </p:cNvSpPr>
          <p:nvPr>
            <p:ph sz="half" idx="2"/>
          </p:nvPr>
        </p:nvSpPr>
        <p:spPr>
          <a:xfrm>
            <a:off x="4178808" y="1600200"/>
            <a:ext cx="3783506" cy="4525963"/>
          </a:xfrm>
        </p:spPr>
        <p:txBody>
          <a:bodyPr>
            <a:normAutofit fontScale="62500" lnSpcReduction="20000"/>
          </a:bodyPr>
          <a:lstStyle/>
          <a:p>
            <a:r>
              <a:rPr lang="en-US" dirty="0"/>
              <a:t>Pelvic Diaphragm</a:t>
            </a:r>
          </a:p>
          <a:p>
            <a:pPr lvl="1"/>
            <a:r>
              <a:rPr lang="en-US" dirty="0"/>
              <a:t>Top hand at pubic bone; bottom at sacrum </a:t>
            </a:r>
          </a:p>
          <a:p>
            <a:r>
              <a:rPr lang="en-US" dirty="0"/>
              <a:t>Anterior Iliosacral Joint Release</a:t>
            </a:r>
          </a:p>
          <a:p>
            <a:r>
              <a:rPr lang="en-US" dirty="0"/>
              <a:t>Posterior Iliosacral Joint Release</a:t>
            </a:r>
          </a:p>
          <a:p>
            <a:r>
              <a:rPr lang="en-US" dirty="0"/>
              <a:t>Sacral Plexus Release</a:t>
            </a:r>
          </a:p>
          <a:p>
            <a:r>
              <a:rPr lang="en-US" dirty="0"/>
              <a:t>Patellar Release</a:t>
            </a:r>
          </a:p>
          <a:p>
            <a:r>
              <a:rPr lang="en-US" dirty="0"/>
              <a:t>Tibiofibular release</a:t>
            </a:r>
          </a:p>
          <a:p>
            <a:r>
              <a:rPr lang="en-US" dirty="0"/>
              <a:t>Extradural or nerve impingements</a:t>
            </a:r>
          </a:p>
          <a:p>
            <a:r>
              <a:rPr lang="en-US" dirty="0"/>
              <a:t>Lumbosacral Decompression – Low back</a:t>
            </a:r>
          </a:p>
          <a:p>
            <a:r>
              <a:rPr lang="en-US" dirty="0"/>
              <a:t>Muscle belly technique</a:t>
            </a:r>
          </a:p>
          <a:p>
            <a:r>
              <a:rPr lang="en-US" dirty="0"/>
              <a:t>Scar tissue release</a:t>
            </a:r>
          </a:p>
          <a:p>
            <a:endParaRPr lang="en-U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311</TotalTime>
  <Words>1940</Words>
  <Application>Microsoft Macintosh PowerPoint</Application>
  <PresentationFormat>On-screen Show (4:3)</PresentationFormat>
  <Paragraphs>287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Opulent</vt:lpstr>
      <vt:lpstr>MYOFASCiaL RELEASE</vt:lpstr>
      <vt:lpstr>Objectives</vt:lpstr>
      <vt:lpstr>Fascia 1,2</vt:lpstr>
      <vt:lpstr>Connective Tissue 1-3</vt:lpstr>
      <vt:lpstr>Fascia Restrictions 1,3,4 </vt:lpstr>
      <vt:lpstr>Causes of Myofascial Dysfunction 1,3-5</vt:lpstr>
      <vt:lpstr>Goals of Myofascial release 1-5</vt:lpstr>
      <vt:lpstr>Myofascial release 1,2,4,5</vt:lpstr>
      <vt:lpstr>Types of MFR 2,6 </vt:lpstr>
      <vt:lpstr>Contraindications for Myofascial release 4</vt:lpstr>
      <vt:lpstr>Procedures for treatment 1-5,7</vt:lpstr>
      <vt:lpstr>Myofascial Evaluation 2</vt:lpstr>
      <vt:lpstr>Progressions of Myfascial Release </vt:lpstr>
      <vt:lpstr>Myofascial Release 2</vt:lpstr>
      <vt:lpstr>Muscle belly technique 2</vt:lpstr>
      <vt:lpstr>Scar release technique 2</vt:lpstr>
      <vt:lpstr>Best When Used with Physical therapy treatments 2,3,7-11</vt:lpstr>
      <vt:lpstr>Therapeutic Effects &amp; Benefits of Myofascial release 1,6-9</vt:lpstr>
      <vt:lpstr>Length of Effects 6,10</vt:lpstr>
      <vt:lpstr>Research for MFR:        Intraoral MFR for TMJ10</vt:lpstr>
      <vt:lpstr>Research for MFR:       Hypermobility syndromes9,12</vt:lpstr>
      <vt:lpstr> Research for MFR:  Chronic Pain &amp; MFR6,13</vt:lpstr>
      <vt:lpstr>MFR at PAPT</vt:lpstr>
      <vt:lpstr>References</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MYOFASIACL RELEASE</dc:title>
  <dc:creator>Amy Chan</dc:creator>
  <cp:lastModifiedBy>Sean Gallagher</cp:lastModifiedBy>
  <cp:revision>23</cp:revision>
  <dcterms:created xsi:type="dcterms:W3CDTF">2013-05-03T03:22:46Z</dcterms:created>
  <dcterms:modified xsi:type="dcterms:W3CDTF">2013-06-21T17:48:54Z</dcterms:modified>
</cp:coreProperties>
</file>